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  <p:sldMasterId id="2147483741" r:id="rId5"/>
  </p:sldMasterIdLst>
  <p:notesMasterIdLst>
    <p:notesMasterId r:id="rId71"/>
  </p:notesMasterIdLst>
  <p:sldIdLst>
    <p:sldId id="303" r:id="rId6"/>
    <p:sldId id="304" r:id="rId7"/>
    <p:sldId id="279" r:id="rId8"/>
    <p:sldId id="2011" r:id="rId9"/>
    <p:sldId id="305" r:id="rId10"/>
    <p:sldId id="1947" r:id="rId11"/>
    <p:sldId id="1934" r:id="rId12"/>
    <p:sldId id="1946" r:id="rId13"/>
    <p:sldId id="1940" r:id="rId14"/>
    <p:sldId id="1985" r:id="rId15"/>
    <p:sldId id="1988" r:id="rId16"/>
    <p:sldId id="1923" r:id="rId17"/>
    <p:sldId id="1915" r:id="rId18"/>
    <p:sldId id="1887" r:id="rId19"/>
    <p:sldId id="1916" r:id="rId20"/>
    <p:sldId id="1922" r:id="rId21"/>
    <p:sldId id="1888" r:id="rId22"/>
    <p:sldId id="1951" r:id="rId23"/>
    <p:sldId id="1950" r:id="rId24"/>
    <p:sldId id="1948" r:id="rId25"/>
    <p:sldId id="1949" r:id="rId26"/>
    <p:sldId id="1962" r:id="rId27"/>
    <p:sldId id="1963" r:id="rId28"/>
    <p:sldId id="1955" r:id="rId29"/>
    <p:sldId id="1969" r:id="rId30"/>
    <p:sldId id="1968" r:id="rId31"/>
    <p:sldId id="1987" r:id="rId32"/>
    <p:sldId id="1966" r:id="rId33"/>
    <p:sldId id="1970" r:id="rId34"/>
    <p:sldId id="1894" r:id="rId35"/>
    <p:sldId id="1895" r:id="rId36"/>
    <p:sldId id="1984" r:id="rId37"/>
    <p:sldId id="1981" r:id="rId38"/>
    <p:sldId id="1986" r:id="rId39"/>
    <p:sldId id="1897" r:id="rId40"/>
    <p:sldId id="1907" r:id="rId41"/>
    <p:sldId id="1973" r:id="rId42"/>
    <p:sldId id="1898" r:id="rId43"/>
    <p:sldId id="1983" r:id="rId44"/>
    <p:sldId id="1991" r:id="rId45"/>
    <p:sldId id="2019" r:id="rId46"/>
    <p:sldId id="2017" r:id="rId47"/>
    <p:sldId id="2018" r:id="rId48"/>
    <p:sldId id="1975" r:id="rId49"/>
    <p:sldId id="2012" r:id="rId50"/>
    <p:sldId id="2013" r:id="rId51"/>
    <p:sldId id="1993" r:id="rId52"/>
    <p:sldId id="1976" r:id="rId53"/>
    <p:sldId id="1978" r:id="rId54"/>
    <p:sldId id="1977" r:id="rId55"/>
    <p:sldId id="1980" r:id="rId56"/>
    <p:sldId id="1901" r:id="rId57"/>
    <p:sldId id="1982" r:id="rId58"/>
    <p:sldId id="2020" r:id="rId59"/>
    <p:sldId id="2021" r:id="rId60"/>
    <p:sldId id="2022" r:id="rId61"/>
    <p:sldId id="1990" r:id="rId62"/>
    <p:sldId id="1995" r:id="rId63"/>
    <p:sldId id="1997" r:id="rId64"/>
    <p:sldId id="1890" r:id="rId65"/>
    <p:sldId id="1896" r:id="rId66"/>
    <p:sldId id="1972" r:id="rId67"/>
    <p:sldId id="290" r:id="rId68"/>
    <p:sldId id="1893" r:id="rId69"/>
    <p:sldId id="2009" r:id="rId70"/>
  </p:sldIdLst>
  <p:sldSz cx="9144000" cy="5143500" type="screen16x9"/>
  <p:notesSz cx="6858000" cy="9144000"/>
  <p:embeddedFontLst>
    <p:embeddedFont>
      <p:font typeface="Cascadia Mono" panose="020B0609020000020004" pitchFamily="34" charset="0"/>
      <p:regular r:id="rId72"/>
      <p:bold r:id="rId73"/>
      <p:italic r:id="rId74"/>
      <p:boldItalic r:id="rId75"/>
    </p:embeddedFont>
    <p:embeddedFont>
      <p:font typeface="Nunito" pitchFamily="2" charset="77"/>
      <p:regular r:id="rId76"/>
      <p:bold r:id="rId77"/>
      <p:italic r:id="rId78"/>
      <p:boldItalic r:id="rId79"/>
    </p:embeddedFont>
    <p:embeddedFont>
      <p:font typeface="Verdana" panose="020B0604030504040204" pitchFamily="34" charset="0"/>
      <p:regular r:id="rId80"/>
      <p:bold r:id="rId81"/>
      <p:italic r:id="rId82"/>
      <p:boldItalic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565CBBB7-51BA-4B29-B9D0-D98AABC17A2D}">
          <p14:sldIdLst>
            <p14:sldId id="303"/>
          </p14:sldIdLst>
        </p14:section>
        <p14:section name="Basics" id="{99E38E36-8AA2-47FD-8FB6-DD7EAE28ABB1}">
          <p14:sldIdLst>
            <p14:sldId id="304"/>
            <p14:sldId id="279"/>
            <p14:sldId id="2011"/>
            <p14:sldId id="305"/>
            <p14:sldId id="1947"/>
            <p14:sldId id="1934"/>
            <p14:sldId id="1946"/>
            <p14:sldId id="1940"/>
          </p14:sldIdLst>
        </p14:section>
        <p14:section name="Index" id="{CD4EAEAE-430C-4621-8D9A-4F5BBE08CD6F}">
          <p14:sldIdLst>
            <p14:sldId id="1985"/>
            <p14:sldId id="1988"/>
            <p14:sldId id="1923"/>
            <p14:sldId id="1915"/>
          </p14:sldIdLst>
        </p14:section>
        <p14:section name="String Facts" id="{5335415D-5144-420C-9F38-1B0C2D4BB0F3}">
          <p14:sldIdLst>
            <p14:sldId id="1887"/>
            <p14:sldId id="1916"/>
            <p14:sldId id="1922"/>
            <p14:sldId id="1888"/>
            <p14:sldId id="1951"/>
          </p14:sldIdLst>
        </p14:section>
        <p14:section name="Substring Slices" id="{EE986623-C5AE-4EAB-86D8-9719C2792600}">
          <p14:sldIdLst>
            <p14:sldId id="1950"/>
            <p14:sldId id="1948"/>
            <p14:sldId id="1949"/>
            <p14:sldId id="1962"/>
            <p14:sldId id="1963"/>
            <p14:sldId id="1955"/>
            <p14:sldId id="1969"/>
            <p14:sldId id="1968"/>
            <p14:sldId id="1987"/>
            <p14:sldId id="1966"/>
            <p14:sldId id="1970"/>
            <p14:sldId id="1894"/>
            <p14:sldId id="1895"/>
            <p14:sldId id="1984"/>
            <p14:sldId id="1981"/>
            <p14:sldId id="1986"/>
          </p14:sldIdLst>
        </p14:section>
        <p14:section name="String Methods" id="{D7EECFE8-9038-4222-88B6-4734BBDA0CAE}">
          <p14:sldIdLst>
            <p14:sldId id="1897"/>
            <p14:sldId id="1907"/>
            <p14:sldId id="1973"/>
            <p14:sldId id="1898"/>
            <p14:sldId id="1983"/>
            <p14:sldId id="1991"/>
            <p14:sldId id="2019"/>
            <p14:sldId id="2017"/>
            <p14:sldId id="2018"/>
            <p14:sldId id="1975"/>
            <p14:sldId id="2012"/>
            <p14:sldId id="2013"/>
            <p14:sldId id="1993"/>
            <p14:sldId id="1976"/>
            <p14:sldId id="1978"/>
            <p14:sldId id="1977"/>
            <p14:sldId id="1980"/>
            <p14:sldId id="1901"/>
            <p14:sldId id="1982"/>
            <p14:sldId id="2020"/>
            <p14:sldId id="2021"/>
            <p14:sldId id="2022"/>
            <p14:sldId id="1990"/>
            <p14:sldId id="1995"/>
            <p14:sldId id="1997"/>
          </p14:sldIdLst>
        </p14:section>
        <p14:section name="Review Nov1st" id="{4A999D2C-BFB5-4966-B259-1E18802D7577}">
          <p14:sldIdLst>
            <p14:sldId id="1890"/>
            <p14:sldId id="1896"/>
            <p14:sldId id="1972"/>
            <p14:sldId id="290"/>
          </p14:sldIdLst>
        </p14:section>
        <p14:section name="Extra" id="{682949AD-1DA9-460C-B661-97BC388AD93A}">
          <p14:sldIdLst>
            <p14:sldId id="1893"/>
            <p14:sldId id="20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14" autoAdjust="0"/>
    <p:restoredTop sz="94677"/>
  </p:normalViewPr>
  <p:slideViewPr>
    <p:cSldViewPr snapToGrid="0">
      <p:cViewPr varScale="1">
        <p:scale>
          <a:sx n="144" d="100"/>
          <a:sy n="144" d="100"/>
        </p:scale>
        <p:origin x="208" y="16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presProps" Target="presProps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font" Target="fonts/font6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font" Target="fonts/font4.fntdata"/><Relationship Id="rId83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font" Target="fonts/font5.fntdata"/><Relationship Id="rId7" Type="http://schemas.openxmlformats.org/officeDocument/2006/relationships/slide" Target="slides/slide2.xml"/><Relationship Id="rId71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tableStyles" Target="tableStyles.xml"/><Relationship Id="rId61" Type="http://schemas.openxmlformats.org/officeDocument/2006/relationships/slide" Target="slides/slide56.xml"/><Relationship Id="rId82" Type="http://schemas.openxmlformats.org/officeDocument/2006/relationships/font" Target="fonts/font11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03:52:36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24575,'5'6'0,"12"17"0,1-3 0,10 16 0,-4-12 0,2 4 0,-10-15 0,8 13 0,-8-12 0,11 20 0,5-2 0,-3 6 0,9-1 0,-15-10 0,3-2 0,-1 7 0,-1-1 0,10 13 0,-11-14 0,-1 9 0,-7-11 0,-2-4 0,15 21 0,-14-24 0,14 21 0,2 8 0,-6-16 0,8 23 0,-13-33 0,4 19 0,18 22 0,-6-18 0,-1 0 0,17 32 0,1-14 0,-25-24 0,1 0 0,24 29-1124,-12-15 1124,-10-11 0,0-1 0,4 7 0,9 12 0,1 2 0,-5-1-757,2-8 0,9 8 0,-8-5 757,11 16 0,-7-16 0,8 8 0,-8-9 0,10 18 0,0 1 0,0-4-335,-15-17 335,-12-16 0,-1 1 0,11 22 0,-14-26 0,0 11 0,-1 1 0,-4-14 0,13 32 0,-13-37 0,16 43 0,-11-28 0,8 25 0,9 7 0,-21-39 972,21 41-972,-29-51 2355,2 4-2355,14 30 403,-8-22-403,12 29 0,-10-22 0,-1-1-945,4 14 945,-2-4 0,-1-2 0,1 4-412,4 15 412,4-7 0,-4-3 0,1 0-2331,8 15 2331,-11-19 0,-2-1 0,0-3 0,-5-6 0,1 5 812,-2-13-812,-3 14 380,1-14-380,15 42 0,-10-35 0,14 28 2496,-17-29-2496,0-6 0,1 13 0,1-4 0,-5-2 0,2-1 0,-4-7 0,2 0 0,0-6 0,-2-2 0,-2-6 0,4 0 0,-6 7 0,6-4 0,-3 3 0,4 0 0,1 1 0,6 10 0,1 0 0,6 6 0,-6-11 0,-5 8 0,-4-18 0,-6 10 0,6-4 0,0 13 0,-1-5 0,3-2 0,-8-12 0,1-8 0,-7-8 0,7 7 0,-5-1 0,8 4 0,9 33 0,-5-26 0,5 35 0,-9-42 0,-4 9 0,11 0 0,-11-8 0,8 2 0,-11-11 0,-3-8 0,1 4 0,-3-3 0,3 1 0,-3-1 0,2-1 0,-3 1 0,0-3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03:52:36.9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4257 24575,'3'-10'0,"0"0"0,8-10 0,7-8 0,0-6 0,14-8 0,-12 8 0,17-8 0,4-20-1748,12-5 1748,-17 16 0,4-3 0,-1 4 0,4 2 0,10-8 0,0 2 0,-17 17 0,0 0 0,5 1 0,1 1 0,-1 3 0,-1-1 0,8-7 0,1 1 0,2-2 0,0 2 0,-7 5 0,-4 1 0,-6 0 0,-1 2 0,16-8 0,-4-11 0,2 4 0,-10 10 0,24-29-1205,-2-1 1205,2-3 0,-26 32 0,-3 1 1397,10-8-1397,19-18 0,-31 28 0,29-31-991,-7 2 991,-15 20 0,0-3 0,7-19 0,9-2 0,-3-4 0,8 6 0,-4-6 0,-18 34 0,-1 1 0,7-18-295,4 4 295,-6 3 0,3-15 0,-7 23 1211,8-21-1211,-7 24 0,-21 19 238,21-18-238,-17 20 1055,6-11-1055,-9 13 338,10-22-338,-10 16 0,32-40 0,-26 33 0,14-14 0,-14 18 0,3-2 0,-5 7 0,4-2 0,-1-3 0,-8 9 0,10-10 0,-14 13 0,6-6 0,0 4 0,37-30 0,-16 12 0,0 0 0,1 0 0,-2-4 0,14-1 0,-19 6 0,30-10 0,-25 10 0,18-12 0,-33 23 0,9-11 0,-7 10 0,13-12 0,-7 11 0,42-32-434,-22 19 434,-11 9 0,-1 0 0,7-8 0,-9 10 0,-7-1 0,-7 6 0,8-8 0,-11 12 0,17-17 434,-21 19-434,14-11 0,-16 10 0,8-4 0,-8 1 0,27-11 0,-16 3 0,10 0 0,-17 4 0,-12 12 0,6-3 0,-8 4 0,5 0 0,-3-1 0,-3 1 0,9 0 0,-8-1 0,8 0 0,-3-3 0,7-3 0,-6 1 0,1 1 0,-2 1 0,-3 3 0,3-3 0,-3 8 0,-4-4 0,3 6 0,-2-6 0,0 5 0,-1-1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03:52:48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24575,'5'6'0,"12"17"0,1-3 0,10 16 0,-4-12 0,2 4 0,-10-15 0,8 13 0,-8-12 0,11 20 0,5-2 0,-3 6 0,9-1 0,-15-10 0,3-2 0,-1 7 0,-1-1 0,10 13 0,-11-14 0,-1 9 0,-7-11 0,-2-4 0,15 21 0,-14-24 0,14 21 0,2 8 0,-6-16 0,8 23 0,-13-33 0,4 19 0,18 22 0,-6-18 0,-1 0 0,17 32 0,1-14 0,-25-24 0,1 0 0,24 29-1124,-12-15 1124,-10-11 0,0-1 0,4 7 0,9 12 0,1 2 0,-5-1-757,2-8 0,9 8 0,-8-5 757,11 16 0,-7-16 0,8 8 0,-8-9 0,10 18 0,0 1 0,0-4-335,-15-17 335,-12-16 0,-1 1 0,11 22 0,-14-26 0,0 11 0,-1 1 0,-4-14 0,13 32 0,-13-37 0,16 43 0,-11-28 0,8 25 0,9 7 0,-21-39 972,21 41-972,-29-51 2355,2 4-2355,14 30 403,-8-22-403,12 29 0,-10-22 0,-1-1-945,4 14 945,-2-4 0,-1-2 0,1 4-412,4 15 412,4-7 0,-4-3 0,1 0-2331,8 15 2331,-11-19 0,-2-1 0,0-3 0,-5-6 0,1 5 812,-2-13-812,-3 14 380,1-14-380,15 42 0,-10-35 0,14 28 2496,-17-29-2496,0-6 0,1 13 0,1-4 0,-5-2 0,2-1 0,-4-7 0,2 0 0,0-6 0,-2-2 0,-2-6 0,4 0 0,-6 7 0,6-4 0,-3 3 0,4 0 0,1 1 0,6 10 0,1 0 0,6 6 0,-6-11 0,-5 8 0,-4-18 0,-6 10 0,6-4 0,0 13 0,-1-5 0,3-2 0,-8-12 0,1-8 0,-7-8 0,7 7 0,-5-1 0,8 4 0,9 33 0,-5-26 0,5 35 0,-9-42 0,-4 9 0,11 0 0,-11-8 0,8 2 0,-11-11 0,-3-8 0,1 4 0,-3-3 0,3 1 0,-3-1 0,2-1 0,-3 1 0,0-3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03:52:48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4257 24575,'3'-10'0,"0"0"0,8-10 0,7-8 0,0-6 0,14-8 0,-12 8 0,17-8 0,4-20-1748,12-5 1748,-17 16 0,4-3 0,-1 4 0,4 2 0,10-8 0,0 2 0,-17 17 0,0 0 0,5 1 0,1 1 0,-1 3 0,-1-1 0,8-7 0,1 1 0,2-2 0,0 2 0,-7 5 0,-4 1 0,-6 0 0,-1 2 0,16-8 0,-4-11 0,2 4 0,-10 10 0,24-29-1205,-2-1 1205,2-3 0,-26 32 0,-3 1 1397,10-8-1397,19-18 0,-31 28 0,29-31-991,-7 2 991,-15 20 0,0-3 0,7-19 0,9-2 0,-3-4 0,8 6 0,-4-6 0,-18 34 0,-1 1 0,7-18-295,4 4 295,-6 3 0,3-15 0,-7 23 1211,8-21-1211,-7 24 0,-21 19 238,21-18-238,-17 20 1055,6-11-1055,-9 13 338,10-22-338,-10 16 0,32-40 0,-26 33 0,14-14 0,-14 18 0,3-2 0,-5 7 0,4-2 0,-1-3 0,-8 9 0,10-10 0,-14 13 0,6-6 0,0 4 0,37-30 0,-16 12 0,0 0 0,1 0 0,-2-4 0,14-1 0,-19 6 0,30-10 0,-25 10 0,18-12 0,-33 23 0,9-11 0,-7 10 0,13-12 0,-7 11 0,42-32-434,-22 19 434,-11 9 0,-1 0 0,7-8 0,-9 10 0,-7-1 0,-7 6 0,8-8 0,-11 12 0,17-17 434,-21 19-434,14-11 0,-16 10 0,8-4 0,-8 1 0,27-11 0,-16 3 0,10 0 0,-17 4 0,-12 12 0,6-3 0,-8 4 0,5 0 0,-3-1 0,-3 1 0,9 0 0,-8-1 0,8 0 0,-3-3 0,7-3 0,-6 1 0,1 1 0,-2 1 0,-3 3 0,3-3 0,-3 8 0,-4-4 0,3 6 0,-2-6 0,0 5 0,-1-1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EBA6F-7B3C-40A0-A697-58A80782371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71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a9243e683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a9243e683_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18322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a9243e683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a9243e683_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7418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a9243e683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a9243e683_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4991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a9243e683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a9243e683_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36024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a9243e683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a9243e683_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58263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a9243e683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a9243e683_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94010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a9243e683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a9243e683_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17284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a9243e683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a9243e683_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84286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a9243e683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a9243e683_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65451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a9243e683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a9243e683_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881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a9243e683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a9243e683_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77309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a9243e683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a9243e683_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71151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a9243e683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a9243e683_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46281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a9243e683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a9243e683_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99132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a9243e683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a9243e683_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7265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a9243e683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a9243e683_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25168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a9243e683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a9243e683_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3301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a9243e683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a9243e683_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390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a9243e683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a9243e683_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1224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a9243e683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a9243e683_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39547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a9243e683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a9243e683_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1405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a9243e683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a9243e683_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a9243e683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a9243e683_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6196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a9243e683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a9243e683_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58792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a9243e683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a9243e683_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3338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a9243e683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a9243e683_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2098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>
          <a:extLst>
            <a:ext uri="{FF2B5EF4-FFF2-40B4-BE49-F238E27FC236}">
              <a16:creationId xmlns:a16="http://schemas.microsoft.com/office/drawing/2014/main" id="{0DD59A6B-59C1-0D28-C404-ADB6921ED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a9243e683_17_0:notes">
            <a:extLst>
              <a:ext uri="{FF2B5EF4-FFF2-40B4-BE49-F238E27FC236}">
                <a16:creationId xmlns:a16="http://schemas.microsoft.com/office/drawing/2014/main" id="{3702BB4E-9369-C3DB-5130-A59ACC0A88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a9243e683_17_0:notes">
            <a:extLst>
              <a:ext uri="{FF2B5EF4-FFF2-40B4-BE49-F238E27FC236}">
                <a16:creationId xmlns:a16="http://schemas.microsoft.com/office/drawing/2014/main" id="{F19C58E8-37D2-14E9-4D52-64B2FCBF72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12216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>
          <a:extLst>
            <a:ext uri="{FF2B5EF4-FFF2-40B4-BE49-F238E27FC236}">
              <a16:creationId xmlns:a16="http://schemas.microsoft.com/office/drawing/2014/main" id="{F49EF7B5-A51C-1287-43F3-BBF4D3F5B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a9243e683_17_0:notes">
            <a:extLst>
              <a:ext uri="{FF2B5EF4-FFF2-40B4-BE49-F238E27FC236}">
                <a16:creationId xmlns:a16="http://schemas.microsoft.com/office/drawing/2014/main" id="{6165F1C6-82E6-40AE-CA3C-E9FF4A419B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a9243e683_17_0:notes">
            <a:extLst>
              <a:ext uri="{FF2B5EF4-FFF2-40B4-BE49-F238E27FC236}">
                <a16:creationId xmlns:a16="http://schemas.microsoft.com/office/drawing/2014/main" id="{E08A21B8-1930-44BC-4D91-9F746AC6F9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36529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>
          <a:extLst>
            <a:ext uri="{FF2B5EF4-FFF2-40B4-BE49-F238E27FC236}">
              <a16:creationId xmlns:a16="http://schemas.microsoft.com/office/drawing/2014/main" id="{B32ABCB4-11C2-C95A-4B6B-18A9F8114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a9243e683_17_0:notes">
            <a:extLst>
              <a:ext uri="{FF2B5EF4-FFF2-40B4-BE49-F238E27FC236}">
                <a16:creationId xmlns:a16="http://schemas.microsoft.com/office/drawing/2014/main" id="{0375B444-1D02-BE0B-88F4-0A238D404C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a9243e683_17_0:notes">
            <a:extLst>
              <a:ext uri="{FF2B5EF4-FFF2-40B4-BE49-F238E27FC236}">
                <a16:creationId xmlns:a16="http://schemas.microsoft.com/office/drawing/2014/main" id="{D80E08B2-6E96-A191-263D-E4815CA58C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75833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a9243e683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a9243e683_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88560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>
          <a:extLst>
            <a:ext uri="{FF2B5EF4-FFF2-40B4-BE49-F238E27FC236}">
              <a16:creationId xmlns:a16="http://schemas.microsoft.com/office/drawing/2014/main" id="{16C871EA-6838-2934-BF43-CA53B3764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a9243e683_17_0:notes">
            <a:extLst>
              <a:ext uri="{FF2B5EF4-FFF2-40B4-BE49-F238E27FC236}">
                <a16:creationId xmlns:a16="http://schemas.microsoft.com/office/drawing/2014/main" id="{87E590C3-0347-E8A6-3C89-D9BCC8923B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a9243e683_17_0:notes">
            <a:extLst>
              <a:ext uri="{FF2B5EF4-FFF2-40B4-BE49-F238E27FC236}">
                <a16:creationId xmlns:a16="http://schemas.microsoft.com/office/drawing/2014/main" id="{266EEA18-263C-9725-22ED-7890FE6C83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79372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>
          <a:extLst>
            <a:ext uri="{FF2B5EF4-FFF2-40B4-BE49-F238E27FC236}">
              <a16:creationId xmlns:a16="http://schemas.microsoft.com/office/drawing/2014/main" id="{1AA65748-4429-F67D-E550-9D227B595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a9243e683_17_0:notes">
            <a:extLst>
              <a:ext uri="{FF2B5EF4-FFF2-40B4-BE49-F238E27FC236}">
                <a16:creationId xmlns:a16="http://schemas.microsoft.com/office/drawing/2014/main" id="{B023E346-5DE0-4400-3C0C-0E90C2D2A4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a9243e683_17_0:notes">
            <a:extLst>
              <a:ext uri="{FF2B5EF4-FFF2-40B4-BE49-F238E27FC236}">
                <a16:creationId xmlns:a16="http://schemas.microsoft.com/office/drawing/2014/main" id="{6A69EC73-E450-10BA-43C0-86E667E3BB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1015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>
          <a:extLst>
            <a:ext uri="{FF2B5EF4-FFF2-40B4-BE49-F238E27FC236}">
              <a16:creationId xmlns:a16="http://schemas.microsoft.com/office/drawing/2014/main" id="{E0C82144-A238-13F9-7C18-B17E5C34A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a9243e683_17_0:notes">
            <a:extLst>
              <a:ext uri="{FF2B5EF4-FFF2-40B4-BE49-F238E27FC236}">
                <a16:creationId xmlns:a16="http://schemas.microsoft.com/office/drawing/2014/main" id="{0BD3213D-CA3F-681F-0FDD-5C2975593A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a9243e683_17_0:notes">
            <a:extLst>
              <a:ext uri="{FF2B5EF4-FFF2-40B4-BE49-F238E27FC236}">
                <a16:creationId xmlns:a16="http://schemas.microsoft.com/office/drawing/2014/main" id="{CE73D570-BD4C-AF92-AE62-37368F1CDF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07833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a9243e683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a9243e683_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8105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a9243e683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a9243e683_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5067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a9243e683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a9243e683_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69833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a9243e683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a9243e683_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13039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a9243e683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a9243e683_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44646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a9243e683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a9243e683_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94273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a9243e683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a9243e683_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3990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>
          <a:extLst>
            <a:ext uri="{FF2B5EF4-FFF2-40B4-BE49-F238E27FC236}">
              <a16:creationId xmlns:a16="http://schemas.microsoft.com/office/drawing/2014/main" id="{C553353C-FF9B-33DE-AF9D-1232467E8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a9243e683_17_0:notes">
            <a:extLst>
              <a:ext uri="{FF2B5EF4-FFF2-40B4-BE49-F238E27FC236}">
                <a16:creationId xmlns:a16="http://schemas.microsoft.com/office/drawing/2014/main" id="{87CABA51-06D3-A2EA-BB24-65FBDEA468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a9243e683_17_0:notes">
            <a:extLst>
              <a:ext uri="{FF2B5EF4-FFF2-40B4-BE49-F238E27FC236}">
                <a16:creationId xmlns:a16="http://schemas.microsoft.com/office/drawing/2014/main" id="{8493241B-4981-202A-0FA6-068D3332F2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0854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>
          <a:extLst>
            <a:ext uri="{FF2B5EF4-FFF2-40B4-BE49-F238E27FC236}">
              <a16:creationId xmlns:a16="http://schemas.microsoft.com/office/drawing/2014/main" id="{4A4D085C-CB82-D79D-F618-30D0A637F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a9243e683_17_0:notes">
            <a:extLst>
              <a:ext uri="{FF2B5EF4-FFF2-40B4-BE49-F238E27FC236}">
                <a16:creationId xmlns:a16="http://schemas.microsoft.com/office/drawing/2014/main" id="{66AAF3DD-D32F-142A-B845-779F705DBD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a9243e683_17_0:notes">
            <a:extLst>
              <a:ext uri="{FF2B5EF4-FFF2-40B4-BE49-F238E27FC236}">
                <a16:creationId xmlns:a16="http://schemas.microsoft.com/office/drawing/2014/main" id="{1CF57C8B-85AA-A5A7-4104-BA80C57B98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4518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>
          <a:extLst>
            <a:ext uri="{FF2B5EF4-FFF2-40B4-BE49-F238E27FC236}">
              <a16:creationId xmlns:a16="http://schemas.microsoft.com/office/drawing/2014/main" id="{02B12B00-2876-5A09-1779-B30DDE329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a9243e683_17_0:notes">
            <a:extLst>
              <a:ext uri="{FF2B5EF4-FFF2-40B4-BE49-F238E27FC236}">
                <a16:creationId xmlns:a16="http://schemas.microsoft.com/office/drawing/2014/main" id="{DF81C5B9-0E3C-5F2C-B97D-F9189B3BEE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a9243e683_17_0:notes">
            <a:extLst>
              <a:ext uri="{FF2B5EF4-FFF2-40B4-BE49-F238E27FC236}">
                <a16:creationId xmlns:a16="http://schemas.microsoft.com/office/drawing/2014/main" id="{E7DD32FB-806D-E303-88E4-265BE00B32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955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a9243e683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a9243e683_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022111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9439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a9243e683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a9243e683_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2226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5a9243e683_17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5a9243e683_17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10721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a9243e683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a9243e683_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99965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5a9243e683_17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5a9243e683_17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a9243e683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a9243e683_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729586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5a9243e683_1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5a9243e683_12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7432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a9243e683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a9243e683_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472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a9243e683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a9243e683_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3966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a9243e683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a9243e683_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25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5a9243e683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5a9243e683_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022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0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1"/>
          </a:p>
        </p:txBody>
      </p:sp>
      <p:sp>
        <p:nvSpPr>
          <p:cNvPr id="11" name="Google Shape;11;p2"/>
          <p:cNvSpPr/>
          <p:nvPr/>
        </p:nvSpPr>
        <p:spPr>
          <a:xfrm flipH="1">
            <a:off x="3582599" y="1550700"/>
            <a:ext cx="5561401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1"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6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1"/>
          </a:p>
        </p:txBody>
      </p:sp>
      <p:sp>
        <p:nvSpPr>
          <p:cNvPr id="13" name="Google Shape;13;p2"/>
          <p:cNvSpPr/>
          <p:nvPr/>
        </p:nvSpPr>
        <p:spPr>
          <a:xfrm>
            <a:off x="203275" y="206251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1"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1" y="593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1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1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1"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6" y="593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1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1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1"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1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1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1"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3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1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1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1"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50" y="4055652"/>
            <a:ext cx="2795413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1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1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1"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5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>
                <a:latin typeface="Nunito" pitchFamily="2" charset="0"/>
                <a:ea typeface="Cascadia Mono" panose="020B0609020000020004" pitchFamily="49" charset="0"/>
                <a:cs typeface="Calibri" panose="020F050202020403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1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1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1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1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1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1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1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1"/>
            </a:lvl9pPr>
          </a:lstStyle>
          <a:p>
            <a:endParaRPr dirty="0"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1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Calibri" panose="020F0502020204030204" pitchFamily="34" charset="0"/>
                <a:ea typeface="Cascadia Mono" panose="020B0609020000020004" pitchFamily="49" charset="0"/>
                <a:cs typeface="Calibri" panose="020F050202020403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nd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field of grass with the sun setting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50DC41FE-3AED-9205-268D-A4EA09564A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006044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855094" y="687265"/>
            <a:ext cx="5747452" cy="341435"/>
          </a:xfrm>
        </p:spPr>
        <p:txBody>
          <a:bodyPr/>
          <a:lstStyle>
            <a:lvl1pPr>
              <a:lnSpc>
                <a:spcPts val="1349"/>
              </a:lnSpc>
              <a:spcBef>
                <a:spcPts val="0"/>
              </a:spcBef>
              <a:defRPr sz="1349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855094" y="347663"/>
            <a:ext cx="5747452" cy="323851"/>
          </a:xfrm>
        </p:spPr>
        <p:txBody>
          <a:bodyPr>
            <a:normAutofit/>
          </a:bodyPr>
          <a:lstStyle>
            <a:lvl1pPr algn="l">
              <a:lnSpc>
                <a:spcPts val="1950"/>
              </a:lnSpc>
              <a:defRPr sz="1950" spc="3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1956" y="4559085"/>
            <a:ext cx="623783" cy="3558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6026" y="191167"/>
            <a:ext cx="2157975" cy="866394"/>
          </a:xfrm>
          <a:prstGeom prst="rect">
            <a:avLst/>
          </a:prstGeom>
        </p:spPr>
      </p:pic>
    </p:spTree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092" y="297657"/>
            <a:ext cx="6593019" cy="37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093" y="1152525"/>
            <a:ext cx="6593017" cy="3481388"/>
          </a:xfrm>
        </p:spPr>
        <p:txBody>
          <a:bodyPr/>
          <a:lstStyle>
            <a:lvl1pPr>
              <a:defRPr sz="1500" baseline="0"/>
            </a:lvl1pPr>
            <a:lvl2pPr>
              <a:defRPr sz="1500" baseline="0"/>
            </a:lvl2pPr>
            <a:lvl3pPr indent="-150878">
              <a:defRPr sz="1500" baseline="0"/>
            </a:lvl3pPr>
            <a:lvl4pPr indent="-171453">
              <a:defRPr sz="1500" baseline="0"/>
            </a:lvl4pPr>
            <a:lvl5pPr indent="-150878">
              <a:defRPr sz="15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855092" y="616744"/>
            <a:ext cx="6593019" cy="33813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6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 with Bold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093" y="297657"/>
            <a:ext cx="6593017" cy="37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093" y="1152525"/>
            <a:ext cx="6593017" cy="3481388"/>
          </a:xfrm>
        </p:spPr>
        <p:txBody>
          <a:bodyPr/>
          <a:lstStyle>
            <a:lvl1pPr>
              <a:defRPr sz="1500" b="1" baseline="0"/>
            </a:lvl1pPr>
            <a:lvl2pPr marL="0" indent="0">
              <a:buFontTx/>
              <a:buNone/>
              <a:defRPr sz="1500" baseline="0"/>
            </a:lvl2pPr>
            <a:lvl3pPr marL="240033" marR="0" indent="-171453" algn="l" defTabSz="685809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ts val="676"/>
              </a:spcAft>
              <a:buClrTx/>
              <a:buSzTx/>
              <a:buFont typeface=".AppleSystemUIFont" charset="-120"/>
              <a:buChar char="–"/>
              <a:tabLst/>
              <a:defRPr sz="1500" baseline="0"/>
            </a:lvl3pPr>
            <a:lvl4pPr marL="480066" indent="-150878">
              <a:buFont typeface="Arial" charset="0"/>
              <a:buChar char="•"/>
              <a:defRPr sz="1500" baseline="0"/>
            </a:lvl4pPr>
            <a:lvl5pPr marL="726957" indent="-171453">
              <a:buFont typeface=".AppleSystemUIFont" charset="-120"/>
              <a:buChar char="–"/>
              <a:defRPr sz="15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855092" y="616744"/>
            <a:ext cx="6593019" cy="33813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6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093" y="297657"/>
            <a:ext cx="6593017" cy="37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55094" y="1152525"/>
            <a:ext cx="3213143" cy="3481388"/>
          </a:xfrm>
        </p:spPr>
        <p:txBody>
          <a:bodyPr/>
          <a:lstStyle>
            <a:lvl1pPr>
              <a:defRPr sz="1500" b="0" baseline="0"/>
            </a:lvl1pPr>
            <a:lvl2pPr marL="240033" indent="-171453">
              <a:buFont typeface=".AppleSystemUIFont" charset="-120"/>
              <a:buChar char="–"/>
              <a:defRPr sz="1500" b="0" baseline="0"/>
            </a:lvl2pPr>
            <a:lvl3pPr marL="240033" indent="-150878">
              <a:buFont typeface=".AppleSystemUIFont" charset="-120"/>
              <a:buChar char="–"/>
              <a:defRPr sz="1500" baseline="0"/>
            </a:lvl3pPr>
            <a:lvl4pPr marL="480066" indent="-150878">
              <a:buFont typeface="Arial" charset="0"/>
              <a:buChar char="•"/>
              <a:defRPr sz="1500" baseline="0"/>
            </a:lvl4pPr>
            <a:lvl5pPr marL="726957" indent="-150878">
              <a:buFont typeface=".AppleSystemUIFont" charset="-120"/>
              <a:buChar char="–"/>
              <a:defRPr sz="15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4237348" y="1152525"/>
            <a:ext cx="3210761" cy="3481388"/>
          </a:xfrm>
        </p:spPr>
        <p:txBody>
          <a:bodyPr/>
          <a:lstStyle>
            <a:lvl1pPr>
              <a:defRPr sz="1500" b="0" baseline="0"/>
            </a:lvl1pPr>
            <a:lvl2pPr marL="240033" indent="-171453">
              <a:buFont typeface=".AppleSystemUIFont" charset="-120"/>
              <a:buChar char="–"/>
              <a:defRPr sz="1500" b="0" baseline="0"/>
            </a:lvl2pPr>
            <a:lvl3pPr marL="240033" indent="-150878">
              <a:buFont typeface=".AppleSystemUIFont" charset="-120"/>
              <a:buChar char="–"/>
              <a:defRPr sz="1500" baseline="0"/>
            </a:lvl3pPr>
            <a:lvl4pPr marL="480066" indent="-150878">
              <a:buFont typeface="Arial" charset="0"/>
              <a:buChar char="•"/>
              <a:defRPr sz="1500" baseline="0"/>
            </a:lvl4pPr>
            <a:lvl5pPr marL="726957" indent="-150878">
              <a:buFont typeface=".AppleSystemUIFont" charset="-120"/>
              <a:buChar char="–"/>
              <a:defRPr sz="15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855092" y="616744"/>
            <a:ext cx="6593017" cy="33813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6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ith Bold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092" y="297657"/>
            <a:ext cx="6593019" cy="37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55094" y="1152525"/>
            <a:ext cx="3213143" cy="3481388"/>
          </a:xfrm>
        </p:spPr>
        <p:txBody>
          <a:bodyPr/>
          <a:lstStyle>
            <a:lvl1pPr>
              <a:defRPr sz="1500" b="1" baseline="0"/>
            </a:lvl1pPr>
            <a:lvl2pPr marL="0" indent="0">
              <a:buFontTx/>
              <a:buNone/>
              <a:defRPr sz="1500" baseline="0"/>
            </a:lvl2pPr>
            <a:lvl3pPr marL="240033" indent="-150878">
              <a:buFont typeface=".AppleSystemUIFont" charset="-120"/>
              <a:buChar char="–"/>
              <a:defRPr sz="1500" baseline="0"/>
            </a:lvl3pPr>
            <a:lvl4pPr marL="480066" indent="-150878">
              <a:defRPr sz="1500" baseline="0"/>
            </a:lvl4pPr>
            <a:lvl5pPr marL="720100" indent="-150878">
              <a:buFont typeface=".AppleSystemUIFont" charset="-120"/>
              <a:buChar char="–"/>
              <a:defRPr sz="15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4237350" y="1152525"/>
            <a:ext cx="3210761" cy="3481388"/>
          </a:xfrm>
        </p:spPr>
        <p:txBody>
          <a:bodyPr/>
          <a:lstStyle>
            <a:lvl1pPr>
              <a:defRPr sz="1500" b="1" baseline="0"/>
            </a:lvl1pPr>
            <a:lvl2pPr marL="0" indent="0">
              <a:buFontTx/>
              <a:buNone/>
              <a:defRPr sz="1500" baseline="0"/>
            </a:lvl2pPr>
            <a:lvl3pPr marL="240033" indent="-150878">
              <a:buFont typeface=".AppleSystemUIFont" charset="-120"/>
              <a:buChar char="–"/>
              <a:defRPr sz="1500" baseline="0"/>
            </a:lvl3pPr>
            <a:lvl4pPr marL="480066" indent="-150878">
              <a:defRPr sz="1500" baseline="0"/>
            </a:lvl4pPr>
            <a:lvl5pPr marL="720100" indent="-150878">
              <a:buFont typeface=".AppleSystemUIFont" charset="-120"/>
              <a:buChar char="–"/>
              <a:defRPr sz="15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855092" y="616744"/>
            <a:ext cx="6593019" cy="33813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6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093" y="297657"/>
            <a:ext cx="6593017" cy="37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855092" y="616744"/>
            <a:ext cx="6593019" cy="33813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6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0" y="1200150"/>
            <a:ext cx="9144000" cy="3600450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 anchorCtr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photo, video</a:t>
            </a:r>
            <a:br>
              <a:rPr lang="en-US"/>
            </a:br>
            <a:r>
              <a:rPr lang="en-US"/>
              <a:t>or other graphic here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1 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093" y="297657"/>
            <a:ext cx="4056325" cy="37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55093" y="1152525"/>
            <a:ext cx="4056325" cy="3481388"/>
          </a:xfrm>
        </p:spPr>
        <p:txBody>
          <a:bodyPr/>
          <a:lstStyle>
            <a:lvl1pPr>
              <a:defRPr sz="1500" b="1" baseline="0"/>
            </a:lvl1pPr>
            <a:lvl2pPr marL="0" indent="0">
              <a:buFontTx/>
              <a:buNone/>
              <a:defRPr sz="1500" baseline="0"/>
            </a:lvl2pPr>
            <a:lvl3pPr marL="240033" indent="-150878">
              <a:buFont typeface=".AppleSystemUIFont" charset="-120"/>
              <a:buChar char="–"/>
              <a:defRPr sz="1500" baseline="0"/>
            </a:lvl3pPr>
            <a:lvl4pPr marL="480066" indent="-150878">
              <a:defRPr sz="1500" baseline="0"/>
            </a:lvl4pPr>
            <a:lvl5pPr marL="720100" indent="-150878">
              <a:buFont typeface=".AppleSystemUIFont" charset="-120"/>
              <a:buChar char="–"/>
              <a:defRPr sz="15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855093" y="616744"/>
            <a:ext cx="4056325" cy="33813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6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5082910" y="0"/>
            <a:ext cx="4061088" cy="4800600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 anchorCtr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photo, video</a:t>
            </a:r>
            <a:br>
              <a:rPr lang="en-US"/>
            </a:br>
            <a:r>
              <a:rPr lang="en-US"/>
              <a:t>or other graphic here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1 Sma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093" y="297657"/>
            <a:ext cx="6593017" cy="37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55093" y="1152525"/>
            <a:ext cx="4056325" cy="3481388"/>
          </a:xfrm>
        </p:spPr>
        <p:txBody>
          <a:bodyPr/>
          <a:lstStyle>
            <a:lvl1pPr>
              <a:defRPr sz="1500" b="1" baseline="0"/>
            </a:lvl1pPr>
            <a:lvl2pPr marL="0" indent="0">
              <a:buFontTx/>
              <a:buNone/>
              <a:defRPr sz="1500" baseline="0"/>
            </a:lvl2pPr>
            <a:lvl3pPr marL="240033" indent="-150878">
              <a:buFont typeface=".AppleSystemUIFont" charset="-120"/>
              <a:buChar char="–"/>
              <a:defRPr sz="1500" baseline="0"/>
            </a:lvl3pPr>
            <a:lvl4pPr marL="480066" indent="-150878">
              <a:defRPr sz="1500" baseline="0"/>
            </a:lvl4pPr>
            <a:lvl5pPr marL="720100" indent="-150878">
              <a:buFont typeface=".AppleSystemUIFont" charset="-120"/>
              <a:buChar char="–"/>
              <a:defRPr sz="15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855092" y="616744"/>
            <a:ext cx="6593019" cy="33813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6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5082910" y="1200150"/>
            <a:ext cx="4061088" cy="2224088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 anchorCtr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photo, video</a:t>
            </a:r>
            <a:br>
              <a:rPr lang="en-US"/>
            </a:br>
            <a:r>
              <a:rPr lang="en-US"/>
              <a:t>or other graphic here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599" y="1550700"/>
            <a:ext cx="5561401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1"/>
          </a:p>
        </p:txBody>
      </p:sp>
      <p:sp>
        <p:nvSpPr>
          <p:cNvPr id="51" name="Google Shape;51;p4"/>
          <p:cNvSpPr/>
          <p:nvPr/>
        </p:nvSpPr>
        <p:spPr>
          <a:xfrm>
            <a:off x="30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1"/>
          </a:p>
        </p:txBody>
      </p:sp>
      <p:sp>
        <p:nvSpPr>
          <p:cNvPr id="52" name="Google Shape;52;p4"/>
          <p:cNvSpPr/>
          <p:nvPr/>
        </p:nvSpPr>
        <p:spPr>
          <a:xfrm>
            <a:off x="203225" y="206251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1"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1">
                <a:latin typeface="Nunito" pitchFamily="2" charset="0"/>
                <a:ea typeface="Cascadia Mono" panose="020B0609020000020004" pitchFamily="49" charset="0"/>
                <a:cs typeface="Cascadia Mono" panose="020B0609020000020004" pitchFamily="49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1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1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1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1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1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1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1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1"/>
            </a:lvl9pPr>
          </a:lstStyle>
          <a:p>
            <a:endParaRPr dirty="0"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6" lvl="0" indent="-342904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1">
                <a:latin typeface="Calibri" panose="020F0502020204030204" pitchFamily="34" charset="0"/>
                <a:ea typeface="Cascadia Mono" panose="020B0609020000020004" pitchFamily="49" charset="0"/>
                <a:cs typeface="Calibri" panose="020F0502020204030204" pitchFamily="34" charset="0"/>
              </a:defRPr>
            </a:lvl1pPr>
            <a:lvl2pPr marL="914411" lvl="1" indent="-342904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1"/>
            </a:lvl2pPr>
            <a:lvl3pPr marL="1371617" lvl="2" indent="-298454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23" lvl="3" indent="-298454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29" lvl="4" indent="-298454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34" lvl="5" indent="-298454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40" lvl="6" indent="-298454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46" lvl="7" indent="-298454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51" lvl="8" indent="-298454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 dirty="0"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treme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093" y="297657"/>
            <a:ext cx="6593017" cy="37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55093" y="1152525"/>
            <a:ext cx="6593017" cy="1081088"/>
          </a:xfrm>
        </p:spPr>
        <p:txBody>
          <a:bodyPr/>
          <a:lstStyle>
            <a:lvl1pPr>
              <a:defRPr sz="1500" b="0" baseline="0"/>
            </a:lvl1pPr>
            <a:lvl2pPr marL="240033" indent="-171453">
              <a:buFont typeface=".AppleSystemUIFont" charset="-120"/>
              <a:buChar char="–"/>
              <a:defRPr sz="1500" b="0" baseline="0"/>
            </a:lvl2pPr>
            <a:lvl3pPr marL="240033" indent="-150878">
              <a:buFont typeface=".AppleSystemUIFont" charset="-120"/>
              <a:buChar char="–"/>
              <a:defRPr sz="1500" baseline="0"/>
            </a:lvl3pPr>
            <a:lvl4pPr marL="480066" indent="-150878">
              <a:buFont typeface="Arial" charset="0"/>
              <a:buChar char="•"/>
              <a:defRPr sz="1500" baseline="0"/>
            </a:lvl4pPr>
            <a:lvl5pPr marL="726957" indent="-150878">
              <a:buFont typeface=".AppleSystemUIFont" charset="-120"/>
              <a:buChar char="–"/>
              <a:defRPr sz="150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855092" y="616744"/>
            <a:ext cx="6593017" cy="33813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6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0" y="2405062"/>
            <a:ext cx="9144000" cy="2395538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 anchorCtr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photo, video</a:t>
            </a:r>
            <a:br>
              <a:rPr lang="en-US"/>
            </a:br>
            <a:r>
              <a:rPr lang="en-US"/>
              <a:t>or other graphic here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093" y="297657"/>
            <a:ext cx="6593017" cy="37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2" y="1200151"/>
            <a:ext cx="3096430" cy="157286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anchor="ctr" anchorCtr="0"/>
          <a:lstStyle>
            <a:lvl1pPr algn="ctr">
              <a:defRPr sz="1799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Photo Area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277455" y="1200151"/>
            <a:ext cx="2581947" cy="157286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anchor="ctr" anchorCtr="0"/>
          <a:lstStyle>
            <a:lvl1pPr algn="ctr">
              <a:defRPr sz="1799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Photo Area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035661" y="1200151"/>
            <a:ext cx="3108341" cy="157286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anchor="ctr" anchorCtr="0"/>
          <a:lstStyle>
            <a:lvl1pPr algn="ctr">
              <a:defRPr sz="1799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Photo Area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02577" y="3019193"/>
            <a:ext cx="2593858" cy="1614720"/>
          </a:xfrm>
        </p:spPr>
        <p:txBody>
          <a:bodyPr/>
          <a:lstStyle>
            <a:lvl1pPr>
              <a:defRPr sz="1349" b="0" baseline="0"/>
            </a:lvl1pPr>
            <a:lvl2pPr marL="0" indent="0">
              <a:buFontTx/>
              <a:buNone/>
              <a:defRPr sz="1349" b="0" baseline="0"/>
            </a:lvl2pPr>
            <a:lvl3pPr marL="240033" indent="-150878">
              <a:buFont typeface=".AppleSystemUIFont" charset="-120"/>
              <a:buChar char="–"/>
              <a:defRPr sz="1500" baseline="0"/>
            </a:lvl3pPr>
            <a:lvl4pPr marL="480066" indent="-150878">
              <a:defRPr sz="1500" baseline="0"/>
            </a:lvl4pPr>
            <a:lvl5pPr marL="720100" indent="-150878">
              <a:buFont typeface=".AppleSystemUIFont" charset="-120"/>
              <a:buChar char="–"/>
              <a:defRPr sz="15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/>
          </p:nvPr>
        </p:nvSpPr>
        <p:spPr>
          <a:xfrm>
            <a:off x="3277453" y="3019193"/>
            <a:ext cx="2593858" cy="1614720"/>
          </a:xfrm>
        </p:spPr>
        <p:txBody>
          <a:bodyPr/>
          <a:lstStyle>
            <a:lvl1pPr>
              <a:defRPr sz="1349" b="0" baseline="0"/>
            </a:lvl1pPr>
            <a:lvl2pPr marL="0" indent="0">
              <a:buFontTx/>
              <a:buNone/>
              <a:defRPr sz="1349" b="0" baseline="0"/>
            </a:lvl2pPr>
            <a:lvl3pPr marL="240033" indent="-150878">
              <a:buFont typeface=".AppleSystemUIFont" charset="-120"/>
              <a:buChar char="–"/>
              <a:defRPr sz="1500" baseline="0"/>
            </a:lvl3pPr>
            <a:lvl4pPr marL="480066" indent="-150878">
              <a:defRPr sz="1500" baseline="0"/>
            </a:lvl4pPr>
            <a:lvl5pPr marL="720100" indent="-150878">
              <a:buFont typeface=".AppleSystemUIFont" charset="-120"/>
              <a:buChar char="–"/>
              <a:defRPr sz="15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9"/>
          </p:nvPr>
        </p:nvSpPr>
        <p:spPr>
          <a:xfrm>
            <a:off x="6035661" y="3019193"/>
            <a:ext cx="2593858" cy="1614720"/>
          </a:xfrm>
        </p:spPr>
        <p:txBody>
          <a:bodyPr/>
          <a:lstStyle>
            <a:lvl1pPr>
              <a:defRPr sz="1349" b="0" baseline="0"/>
            </a:lvl1pPr>
            <a:lvl2pPr marL="0" indent="0">
              <a:buFontTx/>
              <a:buNone/>
              <a:defRPr sz="1349" b="0" baseline="0"/>
            </a:lvl2pPr>
            <a:lvl3pPr marL="240033" indent="-150878">
              <a:buFont typeface=".AppleSystemUIFont" charset="-120"/>
              <a:buChar char="–"/>
              <a:defRPr sz="1500" baseline="0"/>
            </a:lvl3pPr>
            <a:lvl4pPr marL="480066" indent="-150878">
              <a:defRPr sz="1500" baseline="0"/>
            </a:lvl4pPr>
            <a:lvl5pPr marL="720100" indent="-150878">
              <a:buFont typeface=".AppleSystemUIFont" charset="-120"/>
              <a:buChar char="–"/>
              <a:defRPr sz="15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855092" y="616744"/>
            <a:ext cx="6593017" cy="33813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6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093" y="297657"/>
            <a:ext cx="4056325" cy="37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55093" y="1152525"/>
            <a:ext cx="4056325" cy="3481388"/>
          </a:xfrm>
        </p:spPr>
        <p:txBody>
          <a:bodyPr/>
          <a:lstStyle>
            <a:lvl1pPr>
              <a:spcBef>
                <a:spcPts val="900"/>
              </a:spcBef>
              <a:defRPr sz="1500" b="1" baseline="0"/>
            </a:lvl1pPr>
            <a:lvl2pPr marL="0" indent="0">
              <a:buFontTx/>
              <a:buNone/>
              <a:defRPr sz="1500" baseline="0"/>
            </a:lvl2pPr>
            <a:lvl3pPr marL="240033" indent="-150878">
              <a:buFont typeface=".AppleSystemUIFont" charset="-120"/>
              <a:buChar char="–"/>
              <a:defRPr sz="1500" baseline="0"/>
            </a:lvl3pPr>
            <a:lvl4pPr marL="480066" indent="-150878">
              <a:defRPr sz="1500" baseline="0"/>
            </a:lvl4pPr>
            <a:lvl5pPr marL="720100" indent="-150878">
              <a:buFont typeface=".AppleSystemUIFont" charset="-120"/>
              <a:buChar char="–"/>
              <a:defRPr sz="15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55093" y="616744"/>
            <a:ext cx="4056325" cy="411956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6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5082910" y="1"/>
            <a:ext cx="4061088" cy="2233613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 anchorCtr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photo, video</a:t>
            </a:r>
            <a:br>
              <a:rPr lang="en-US"/>
            </a:br>
            <a:r>
              <a:rPr lang="en-US"/>
              <a:t>or other graphic here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5082912" y="2400300"/>
            <a:ext cx="4061088" cy="2400300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 anchorCtr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photo, video</a:t>
            </a:r>
            <a:br>
              <a:rPr lang="en-US"/>
            </a:br>
            <a:r>
              <a:rPr lang="en-US"/>
              <a:t>or other graphic here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093" y="297657"/>
            <a:ext cx="6593017" cy="37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855092" y="616744"/>
            <a:ext cx="6593017" cy="33813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6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5082912" y="1200150"/>
            <a:ext cx="4061088" cy="3600450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 anchorCtr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photo, video</a:t>
            </a:r>
            <a:br>
              <a:rPr lang="en-US"/>
            </a:br>
            <a:r>
              <a:rPr lang="en-US"/>
              <a:t>or other graphic here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0" y="1200150"/>
            <a:ext cx="4911417" cy="3600450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 anchorCtr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photo, video</a:t>
            </a:r>
            <a:br>
              <a:rPr lang="en-US"/>
            </a:br>
            <a:r>
              <a:rPr lang="en-US"/>
              <a:t>or other graphic here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093" y="297657"/>
            <a:ext cx="6593017" cy="37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855092" y="616744"/>
            <a:ext cx="6593017" cy="33813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6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6" hasCustomPrompt="1"/>
          </p:nvPr>
        </p:nvSpPr>
        <p:spPr>
          <a:xfrm>
            <a:off x="1" y="1200150"/>
            <a:ext cx="5756980" cy="3600450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 anchorCtr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photo, video</a:t>
            </a:r>
            <a:br>
              <a:rPr lang="en-US"/>
            </a:br>
            <a:r>
              <a:rPr lang="en-US"/>
              <a:t>or other graphic here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5928476" y="1200150"/>
            <a:ext cx="3215524" cy="1524000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 anchorCtr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photo, video</a:t>
            </a:r>
            <a:br>
              <a:rPr lang="en-US"/>
            </a:br>
            <a:r>
              <a:rPr lang="en-US"/>
              <a:t>or other graphic here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5928476" y="2895600"/>
            <a:ext cx="3215524" cy="1905000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 anchorCtr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photo, video</a:t>
            </a:r>
            <a:br>
              <a:rPr lang="en-US"/>
            </a:br>
            <a:r>
              <a:rPr lang="en-US"/>
              <a:t>or other graphic here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093" y="297657"/>
            <a:ext cx="6593017" cy="37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855092" y="616744"/>
            <a:ext cx="6593017" cy="33813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6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8" hasCustomPrompt="1"/>
          </p:nvPr>
        </p:nvSpPr>
        <p:spPr>
          <a:xfrm>
            <a:off x="855092" y="1204914"/>
            <a:ext cx="7438580" cy="3428999"/>
          </a:xfrm>
          <a:solidFill>
            <a:schemeClr val="tx1">
              <a:lumMod val="65000"/>
              <a:lumOff val="35000"/>
            </a:schemeClr>
          </a:solidFill>
        </p:spPr>
        <p:txBody>
          <a:bodyPr anchor="ctr" anchorCtr="1"/>
          <a:lstStyle>
            <a:lvl1pPr algn="ctr">
              <a:defRPr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photo, video</a:t>
            </a:r>
            <a:br>
              <a:rPr lang="en-US"/>
            </a:br>
            <a:r>
              <a:rPr lang="en-US"/>
              <a:t>or other graphic here.</a:t>
            </a:r>
          </a:p>
          <a:p>
            <a:endParaRPr lang="en-US"/>
          </a:p>
          <a:p>
            <a:r>
              <a:rPr lang="en-US"/>
              <a:t>Tips: Charts should not fill the slide.</a:t>
            </a:r>
          </a:p>
          <a:p>
            <a:r>
              <a:rPr lang="en-US"/>
              <a:t>Leave space around charts to make them</a:t>
            </a:r>
            <a:br>
              <a:rPr lang="en-US"/>
            </a:br>
            <a:r>
              <a:rPr lang="en-US"/>
              <a:t>more comfortable to read.</a:t>
            </a:r>
          </a:p>
          <a:p>
            <a:r>
              <a:rPr lang="en-US"/>
              <a:t>Don’t extend charts beyond this box. 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093" y="297657"/>
            <a:ext cx="6593017" cy="37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855092" y="616744"/>
            <a:ext cx="6593017" cy="338138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6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55092" y="1204913"/>
            <a:ext cx="6593017" cy="1102519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2549" b="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55092" y="2340769"/>
            <a:ext cx="6593017" cy="1264444"/>
          </a:xfr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950">
                <a:solidFill>
                  <a:schemeClr val="bg1"/>
                </a:solidFill>
              </a:defRPr>
            </a:lvl1pPr>
            <a:lvl2pPr marL="342904" indent="0">
              <a:buNone/>
              <a:defRPr sz="1349">
                <a:solidFill>
                  <a:schemeClr val="tx1">
                    <a:tint val="75000"/>
                  </a:schemeClr>
                </a:solidFill>
              </a:defRPr>
            </a:lvl2pPr>
            <a:lvl3pPr marL="68580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13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4pPr>
            <a:lvl5pPr marL="1371617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5pPr>
            <a:lvl6pPr marL="1714521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6pPr>
            <a:lvl7pPr marL="2057427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7pPr>
            <a:lvl8pPr marL="2400330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8pPr>
            <a:lvl9pPr marL="2743234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and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9143998" cy="5143500"/>
          </a:xfrm>
          <a:prstGeom prst="rect">
            <a:avLst/>
          </a:prstGeom>
        </p:spPr>
      </p:pic>
      <p:sp>
        <p:nvSpPr>
          <p:cNvPr id="5" name="Content Placeholder 20"/>
          <p:cNvSpPr>
            <a:spLocks noGrp="1"/>
          </p:cNvSpPr>
          <p:nvPr>
            <p:ph sz="quarter" idx="12" hasCustomPrompt="1"/>
          </p:nvPr>
        </p:nvSpPr>
        <p:spPr>
          <a:xfrm>
            <a:off x="681216" y="-1"/>
            <a:ext cx="2712949" cy="514316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vert="horz"/>
          <a:lstStyle/>
          <a:p>
            <a:pPr lvl="0"/>
            <a:r>
              <a:rPr lang="en-US"/>
              <a:t>   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55094" y="478632"/>
            <a:ext cx="2365196" cy="297656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1500" b="0" cap="none">
                <a:solidFill>
                  <a:schemeClr val="accent2"/>
                </a:solidFill>
              </a:defRPr>
            </a:lvl1pPr>
          </a:lstStyle>
          <a:p>
            <a:r>
              <a:rPr lang="en-US"/>
              <a:t>JUMP HEAD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55094" y="2350295"/>
            <a:ext cx="2365196" cy="2283619"/>
          </a:xfrm>
        </p:spPr>
        <p:txBody>
          <a:bodyPr anchor="t" anchorCtr="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50">
                <a:solidFill>
                  <a:schemeClr val="tx1"/>
                </a:solidFill>
              </a:defRPr>
            </a:lvl1pPr>
            <a:lvl2pPr marL="342904" indent="0">
              <a:buNone/>
              <a:defRPr sz="1349">
                <a:solidFill>
                  <a:schemeClr val="tx1">
                    <a:tint val="75000"/>
                  </a:schemeClr>
                </a:solidFill>
              </a:defRPr>
            </a:lvl2pPr>
            <a:lvl3pPr marL="68580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13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4pPr>
            <a:lvl5pPr marL="1371617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5pPr>
            <a:lvl6pPr marL="1714521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6pPr>
            <a:lvl7pPr marL="2057427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7pPr>
            <a:lvl8pPr marL="2400330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8pPr>
            <a:lvl9pPr marL="2743234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1"/>
          <p:cNvSpPr txBox="1">
            <a:spLocks/>
          </p:cNvSpPr>
          <p:nvPr userDrawn="1"/>
        </p:nvSpPr>
        <p:spPr bwMode="auto">
          <a:xfrm>
            <a:off x="855094" y="1128713"/>
            <a:ext cx="2365196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2000" b="0" i="0" cap="none" spc="40" baseline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367C2B"/>
                </a:solidFill>
                <a:latin typeface="Verdana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kern="0"/>
              <a:t>An option for divider slides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_Green and Yell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9730" y="1699979"/>
            <a:ext cx="4634930" cy="142417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599" y="1550700"/>
            <a:ext cx="5561401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1"/>
          </a:p>
        </p:txBody>
      </p:sp>
      <p:sp>
        <p:nvSpPr>
          <p:cNvPr id="58" name="Google Shape;58;p5"/>
          <p:cNvSpPr/>
          <p:nvPr/>
        </p:nvSpPr>
        <p:spPr>
          <a:xfrm>
            <a:off x="30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1"/>
          </a:p>
        </p:txBody>
      </p:sp>
      <p:sp>
        <p:nvSpPr>
          <p:cNvPr id="59" name="Google Shape;59;p5"/>
          <p:cNvSpPr/>
          <p:nvPr/>
        </p:nvSpPr>
        <p:spPr>
          <a:xfrm>
            <a:off x="203225" y="206251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1"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1">
                <a:latin typeface="Nunito" pitchFamily="2" charset="0"/>
                <a:ea typeface="Cascadia Mono" panose="020B0609020000020004" pitchFamily="49" charset="0"/>
                <a:cs typeface="Cascadia Mono" panose="020B0609020000020004" pitchFamily="49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1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1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1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1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1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1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1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1"/>
            </a:lvl9pPr>
          </a:lstStyle>
          <a:p>
            <a:endParaRPr dirty="0"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1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6" lvl="0" indent="-342904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Calibri" panose="020F0502020204030204" pitchFamily="34" charset="0"/>
                <a:ea typeface="Cascadia Mono" panose="020B0609020000020004" pitchFamily="49" charset="0"/>
                <a:cs typeface="Calibri" panose="020F0502020204030204" pitchFamily="34" charset="0"/>
              </a:defRPr>
            </a:lvl1pPr>
            <a:lvl2pPr marL="914411" lvl="1" indent="-298454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17" lvl="2" indent="-298454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23" lvl="3" indent="-298454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29" lvl="4" indent="-298454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34" lvl="5" indent="-298454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40" lvl="6" indent="-298454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46" lvl="7" indent="-298454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51" lvl="8" indent="-298454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 dirty="0"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6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6" lvl="0" indent="-342904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defRPr>
            </a:lvl1pPr>
            <a:lvl2pPr marL="914411" lvl="1" indent="-298454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17" lvl="2" indent="-298454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23" lvl="3" indent="-298454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29" lvl="4" indent="-298454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34" lvl="5" indent="-298454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40" lvl="6" indent="-298454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46" lvl="7" indent="-298454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51" lvl="8" indent="-298454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 dirty="0"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599" y="1550700"/>
            <a:ext cx="5561401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1"/>
          </a:p>
        </p:txBody>
      </p:sp>
      <p:sp>
        <p:nvSpPr>
          <p:cNvPr id="66" name="Google Shape;66;p6"/>
          <p:cNvSpPr/>
          <p:nvPr/>
        </p:nvSpPr>
        <p:spPr>
          <a:xfrm>
            <a:off x="30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1"/>
          </a:p>
        </p:txBody>
      </p:sp>
      <p:sp>
        <p:nvSpPr>
          <p:cNvPr id="67" name="Google Shape;67;p6"/>
          <p:cNvSpPr/>
          <p:nvPr/>
        </p:nvSpPr>
        <p:spPr>
          <a:xfrm>
            <a:off x="203225" y="206251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1"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1">
                <a:latin typeface="Nunito" pitchFamily="2" charset="0"/>
                <a:ea typeface="Cascadia Mono" panose="020B0609020000020004" pitchFamily="49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1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1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1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1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1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1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1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1"/>
            </a:lvl9pPr>
          </a:lstStyle>
          <a:p>
            <a:endParaRPr dirty="0"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userDrawn="1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599" y="1550700"/>
            <a:ext cx="5561401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1"/>
          </a:p>
        </p:txBody>
      </p:sp>
      <p:sp>
        <p:nvSpPr>
          <p:cNvPr id="72" name="Google Shape;72;p7"/>
          <p:cNvSpPr/>
          <p:nvPr/>
        </p:nvSpPr>
        <p:spPr>
          <a:xfrm>
            <a:off x="30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1"/>
          </a:p>
        </p:txBody>
      </p:sp>
      <p:sp>
        <p:nvSpPr>
          <p:cNvPr id="73" name="Google Shape;73;p7"/>
          <p:cNvSpPr/>
          <p:nvPr/>
        </p:nvSpPr>
        <p:spPr>
          <a:xfrm>
            <a:off x="203225" y="206251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1"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1" y="845600"/>
            <a:ext cx="3180626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1">
                <a:latin typeface="Nunito" pitchFamily="2" charset="0"/>
                <a:ea typeface="Cascadia Mono" panose="020B0609020000020004" pitchFamily="49" charset="0"/>
                <a:cs typeface="Cascadia Mono" panose="020B0609020000020004" pitchFamily="49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1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1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1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1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1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1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1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1"/>
            </a:lvl9pPr>
          </a:lstStyle>
          <a:p>
            <a:endParaRPr dirty="0"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1" y="2319050"/>
            <a:ext cx="3169076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6" lvl="0" indent="-342904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Calibri" panose="020F0502020204030204" pitchFamily="34" charset="0"/>
                <a:ea typeface="Cascadia Mono" panose="020B0609020000020004" pitchFamily="49" charset="0"/>
                <a:cs typeface="Calibri" panose="020F0502020204030204" pitchFamily="34" charset="0"/>
              </a:defRPr>
            </a:lvl1pPr>
            <a:lvl2pPr marL="914411" lvl="1" indent="-298454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17" lvl="2" indent="-298454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23" lvl="3" indent="-298454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29" lvl="4" indent="-298454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34" lvl="5" indent="-298454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40" lvl="6" indent="-298454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46" lvl="7" indent="-298454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51" lvl="8" indent="-298454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 dirty="0"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" name="Google Shape;75;p7">
            <a:extLst>
              <a:ext uri="{FF2B5EF4-FFF2-40B4-BE49-F238E27FC236}">
                <a16:creationId xmlns:a16="http://schemas.microsoft.com/office/drawing/2014/main" id="{DEC34814-F62D-2FEE-BD34-82DE64B2F1C4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4084933" y="845599"/>
            <a:ext cx="4239918" cy="35927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114302" lvl="0" indent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defRPr>
            </a:lvl1pPr>
            <a:lvl2pPr marL="914411" lvl="1" indent="-298454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17" lvl="2" indent="-298454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23" lvl="3" indent="-298454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29" lvl="4" indent="-298454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34" lvl="5" indent="-298454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40" lvl="6" indent="-298454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46" lvl="7" indent="-298454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51" lvl="8" indent="-298454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1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1"/>
          </a:p>
        </p:txBody>
      </p:sp>
      <p:sp>
        <p:nvSpPr>
          <p:cNvPr id="79" name="Google Shape;79;p8"/>
          <p:cNvSpPr/>
          <p:nvPr/>
        </p:nvSpPr>
        <p:spPr>
          <a:xfrm flipH="1">
            <a:off x="3583211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1"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2" y="-118"/>
            <a:ext cx="2251348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1"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1"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1"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1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1"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7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1"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1"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1"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4" y="1243"/>
            <a:ext cx="3257454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1"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1"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1"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30" y="1301147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latin typeface="Nunito" pitchFamily="2" charset="0"/>
                <a:ea typeface="Cascadia Mono" panose="020B0609020000020004" pitchFamily="49" charset="0"/>
                <a:cs typeface="Cascadia Mono" panose="020B0609020000020004" pitchFamily="49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 dirty="0"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599" y="1550700"/>
            <a:ext cx="5561401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1"/>
          </a:p>
        </p:txBody>
      </p:sp>
      <p:sp>
        <p:nvSpPr>
          <p:cNvPr id="97" name="Google Shape;97;p9"/>
          <p:cNvSpPr/>
          <p:nvPr/>
        </p:nvSpPr>
        <p:spPr>
          <a:xfrm>
            <a:off x="30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1"/>
          </a:p>
        </p:txBody>
      </p:sp>
      <p:sp>
        <p:nvSpPr>
          <p:cNvPr id="98" name="Google Shape;98;p9"/>
          <p:cNvSpPr/>
          <p:nvPr/>
        </p:nvSpPr>
        <p:spPr>
          <a:xfrm>
            <a:off x="203225" y="206251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1"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1" y="845600"/>
            <a:ext cx="6424201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1">
                <a:latin typeface="Nunito" pitchFamily="2" charset="0"/>
                <a:ea typeface="Cascadia Mono" panose="020B0609020000020004" pitchFamily="49" charset="0"/>
                <a:cs typeface="Cascadia Mono" panose="020B0609020000020004" pitchFamily="49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1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1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1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1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1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1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1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1"/>
            </a:lvl9pPr>
          </a:lstStyle>
          <a:p>
            <a:endParaRPr dirty="0"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Calibri" panose="020F0502020204030204" pitchFamily="34" charset="0"/>
                <a:ea typeface="Cascadia Mono" panose="020B0609020000020004" pitchFamily="49" charset="0"/>
                <a:cs typeface="Calibri" panose="020F0502020204030204" pitchFamily="34" charset="0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6" lvl="0" indent="-342904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11" lvl="1" indent="-298454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17" lvl="2" indent="-298454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23" lvl="3" indent="-298454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29" lvl="4" indent="-298454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34" lvl="5" indent="-298454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40" lvl="6" indent="-298454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46" lvl="7" indent="-298454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51" lvl="8" indent="-298454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 dirty="0"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0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1"/>
          </a:p>
        </p:txBody>
      </p:sp>
      <p:sp>
        <p:nvSpPr>
          <p:cNvPr id="105" name="Google Shape;105;p10"/>
          <p:cNvSpPr/>
          <p:nvPr/>
        </p:nvSpPr>
        <p:spPr>
          <a:xfrm flipH="1">
            <a:off x="3582599" y="1550700"/>
            <a:ext cx="5561401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1"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1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1"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6" lvl="0" indent="-22860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defRPr>
            </a:lvl1pPr>
          </a:lstStyle>
          <a:p>
            <a:endParaRPr dirty="0"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1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6" tIns="91426" rIns="91426" bIns="91426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1"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1" y="4119576"/>
            <a:ext cx="2520953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1"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1"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1"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50" y="3"/>
            <a:ext cx="2795413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1"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1"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1"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2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1">
                <a:solidFill>
                  <a:schemeClr val="dk2"/>
                </a:solidFill>
                <a:latin typeface="Nunito" pitchFamily="2" charset="0"/>
                <a:ea typeface="Cascadia Mono" panose="020B0609020000020004" pitchFamily="49" charset="0"/>
                <a:cs typeface="Cascadia Mono" panose="020B0609020000020004" pitchFamily="49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1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1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1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1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1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1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1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1">
                <a:solidFill>
                  <a:schemeClr val="dk2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2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6" lvl="0" indent="-342904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Calibri" panose="020F0502020204030204" pitchFamily="34" charset="0"/>
                <a:ea typeface="Cascadia Mono" panose="020B0609020000020004" pitchFamily="49" charset="0"/>
                <a:cs typeface="Calibri" panose="020F0502020204030204" pitchFamily="34" charset="0"/>
              </a:defRPr>
            </a:lvl1pPr>
            <a:lvl2pPr marL="914411" lvl="1" indent="-298454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17" lvl="2" indent="-298454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23" lvl="3" indent="-298454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29" lvl="4" indent="-298454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34" lvl="5" indent="-298454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40" lvl="6" indent="-298454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46" lvl="7" indent="-298454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51" lvl="8" indent="-298454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 dirty="0"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1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●"/>
              <a:defRPr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6AD62C-6A52-6C7A-B3EE-828C7EF74CAB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8770938" y="4927600"/>
            <a:ext cx="338137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Cascadia Mono" panose="020B0609020000020004" pitchFamily="49" charset="0"/>
          <a:ea typeface="Cascadia Mono" panose="020B0609020000020004" pitchFamily="49" charset="0"/>
          <a:cs typeface="Cascadia Mono" panose="020B0609020000020004" pitchFamily="49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Cascadia Mono" panose="020B0609020000020004" pitchFamily="49" charset="0"/>
          <a:ea typeface="Cascadia Mono" panose="020B0609020000020004" pitchFamily="49" charset="0"/>
          <a:cs typeface="Cascadia Mono" panose="020B0609020000020004" pitchFamily="49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55092" y="297657"/>
            <a:ext cx="7438581" cy="373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55092" y="1157289"/>
            <a:ext cx="7438581" cy="347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4800600"/>
            <a:ext cx="9144000" cy="342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1" err="1">
              <a:latin typeface="Verdana"/>
              <a:cs typeface="Verdana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1956" y="4792447"/>
            <a:ext cx="623783" cy="355816"/>
          </a:xfrm>
          <a:prstGeom prst="rect">
            <a:avLst/>
          </a:prstGeom>
        </p:spPr>
      </p:pic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1116275" y="4857750"/>
            <a:ext cx="4169097" cy="20717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kern="400" spc="50" baseline="0">
                <a:solidFill>
                  <a:srgbClr val="666666"/>
                </a:solidFill>
              </a:defRPr>
            </a:lvl1pPr>
          </a:lstStyle>
          <a:p>
            <a:pPr marL="0" marR="0" lvl="0" indent="0" algn="l" defTabSz="3429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400" cap="none" spc="37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John Deere | Document Title | Date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855094" y="4857750"/>
            <a:ext cx="261182" cy="20717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kern="400" spc="50" baseline="0">
                <a:solidFill>
                  <a:srgbClr val="666666"/>
                </a:solidFill>
              </a:defRPr>
            </a:lvl1pPr>
          </a:lstStyle>
          <a:p>
            <a:pPr marL="0" marR="0" lvl="0" indent="0" algn="l" defTabSz="3429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4AB324-2015-404C-B61B-562C7B72081B}" type="slidenum">
              <a:rPr kumimoji="0" lang="en-US" sz="750" b="0" i="0" u="none" strike="noStrike" kern="400" cap="none" spc="37" normalizeH="0" baseline="0" noProof="0" smtClean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l" defTabSz="3429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750" b="0" i="0" u="none" strike="noStrike" kern="400" cap="none" spc="37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3115D8-1724-498A-386B-BDA2ECD23A41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8770938" y="4927600"/>
            <a:ext cx="338137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42" r:id="rId2"/>
    <p:sldLayoutId id="2147483723" r:id="rId3"/>
    <p:sldLayoutId id="2147483709" r:id="rId4"/>
    <p:sldLayoutId id="2147483740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1" r:id="rId16"/>
    <p:sldLayoutId id="2147483698" r:id="rId17"/>
    <p:sldLayoutId id="2147483720" r:id="rId18"/>
    <p:sldLayoutId id="2147483724" r:id="rId19"/>
  </p:sldLayoutIdLst>
  <p:hf hdr="0" dt="0"/>
  <p:txStyles>
    <p:titleStyle>
      <a:lvl1pPr algn="l" rtl="0" eaLnBrk="1" fontAlgn="base" hangingPunct="1">
        <a:lnSpc>
          <a:spcPts val="2400"/>
        </a:lnSpc>
        <a:spcBef>
          <a:spcPct val="0"/>
        </a:spcBef>
        <a:spcAft>
          <a:spcPct val="0"/>
        </a:spcAft>
        <a:defRPr sz="1950" b="1" i="0" spc="30" baseline="0">
          <a:solidFill>
            <a:schemeClr val="accent2"/>
          </a:solidFill>
          <a:latin typeface="Arial" charset="0"/>
          <a:ea typeface="Arial" charset="0"/>
          <a:cs typeface="Arial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1" b="1">
          <a:solidFill>
            <a:srgbClr val="367C2B"/>
          </a:solidFill>
          <a:latin typeface="Verdana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1" b="1">
          <a:solidFill>
            <a:srgbClr val="367C2B"/>
          </a:solidFill>
          <a:latin typeface="Verdana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1" b="1">
          <a:solidFill>
            <a:srgbClr val="367C2B"/>
          </a:solidFill>
          <a:latin typeface="Verdana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1" b="1">
          <a:solidFill>
            <a:srgbClr val="367C2B"/>
          </a:solidFill>
          <a:latin typeface="Verdana" pitchFamily="34" charset="0"/>
        </a:defRPr>
      </a:lvl5pPr>
      <a:lvl6pPr marL="34290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1" b="1">
          <a:solidFill>
            <a:srgbClr val="367C2B"/>
          </a:solidFill>
          <a:latin typeface="Verdana" pitchFamily="34" charset="0"/>
        </a:defRPr>
      </a:lvl6pPr>
      <a:lvl7pPr marL="68580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1" b="1">
          <a:solidFill>
            <a:srgbClr val="367C2B"/>
          </a:solidFill>
          <a:latin typeface="Verdana" pitchFamily="34" charset="0"/>
        </a:defRPr>
      </a:lvl7pPr>
      <a:lvl8pPr marL="102871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1" b="1">
          <a:solidFill>
            <a:srgbClr val="367C2B"/>
          </a:solidFill>
          <a:latin typeface="Verdana" pitchFamily="34" charset="0"/>
        </a:defRPr>
      </a:lvl8pPr>
      <a:lvl9pPr marL="137161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801" b="1">
          <a:solidFill>
            <a:srgbClr val="367C2B"/>
          </a:solidFill>
          <a:latin typeface="Verdana" pitchFamily="34" charset="0"/>
        </a:defRPr>
      </a:lvl9pPr>
    </p:titleStyle>
    <p:bodyStyle>
      <a:lvl1pPr algn="l" rtl="0" eaLnBrk="1" fontAlgn="base" hangingPunct="1">
        <a:lnSpc>
          <a:spcPct val="110000"/>
        </a:lnSpc>
        <a:spcBef>
          <a:spcPct val="0"/>
        </a:spcBef>
        <a:spcAft>
          <a:spcPts val="676"/>
        </a:spcAft>
        <a:buSzPct val="85000"/>
        <a:defRPr sz="1500" b="0" i="0" spc="3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255989" indent="-170262" algn="l" rtl="0" eaLnBrk="1" fontAlgn="base" hangingPunct="1">
        <a:lnSpc>
          <a:spcPct val="110000"/>
        </a:lnSpc>
        <a:spcBef>
          <a:spcPct val="0"/>
        </a:spcBef>
        <a:spcAft>
          <a:spcPts val="676"/>
        </a:spcAft>
        <a:buFont typeface="Verdana" pitchFamily="34" charset="0"/>
        <a:buChar char="–"/>
        <a:defRPr sz="1500" b="0" i="0" spc="3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511976" indent="-170262" algn="l" rtl="0" eaLnBrk="1" fontAlgn="base" hangingPunct="1">
        <a:lnSpc>
          <a:spcPct val="110000"/>
        </a:lnSpc>
        <a:spcBef>
          <a:spcPct val="0"/>
        </a:spcBef>
        <a:spcAft>
          <a:spcPts val="676"/>
        </a:spcAft>
        <a:buFont typeface="Arial" pitchFamily="34" charset="0"/>
        <a:buChar char="•"/>
        <a:defRPr sz="1500" b="0" i="0" spc="3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726290" indent="-128590" algn="l" rtl="0" eaLnBrk="1" fontAlgn="base" hangingPunct="1">
        <a:lnSpc>
          <a:spcPct val="110000"/>
        </a:lnSpc>
        <a:spcBef>
          <a:spcPct val="0"/>
        </a:spcBef>
        <a:spcAft>
          <a:spcPts val="676"/>
        </a:spcAft>
        <a:buFont typeface="Verdana" pitchFamily="34" charset="0"/>
        <a:buChar char="–"/>
        <a:defRPr sz="1500" b="0" i="0" spc="3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940606" indent="-128590" algn="l" rtl="0" eaLnBrk="1" fontAlgn="base" hangingPunct="1">
        <a:lnSpc>
          <a:spcPct val="110000"/>
        </a:lnSpc>
        <a:spcBef>
          <a:spcPct val="0"/>
        </a:spcBef>
        <a:spcAft>
          <a:spcPts val="676"/>
        </a:spcAft>
        <a:buFont typeface="Arial" pitchFamily="34" charset="0"/>
        <a:buChar char="•"/>
        <a:defRPr sz="1500" b="0" i="0" spc="3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283509" indent="-128590" algn="l" rtl="0" eaLnBrk="1" fontAlgn="base" hangingPunct="1">
        <a:spcBef>
          <a:spcPct val="0"/>
        </a:spcBef>
        <a:spcAft>
          <a:spcPct val="30000"/>
        </a:spcAft>
        <a:buFont typeface="Verdana" pitchFamily="34" charset="0"/>
        <a:buChar char="–"/>
        <a:defRPr sz="1051">
          <a:solidFill>
            <a:schemeClr val="tx1"/>
          </a:solidFill>
          <a:latin typeface="+mn-lt"/>
        </a:defRPr>
      </a:lvl6pPr>
      <a:lvl7pPr marL="1626415" indent="-128590" algn="l" rtl="0" eaLnBrk="1" fontAlgn="base" hangingPunct="1">
        <a:spcBef>
          <a:spcPct val="0"/>
        </a:spcBef>
        <a:spcAft>
          <a:spcPct val="30000"/>
        </a:spcAft>
        <a:buFont typeface="Verdana" pitchFamily="34" charset="0"/>
        <a:buChar char="–"/>
        <a:defRPr sz="1051">
          <a:solidFill>
            <a:schemeClr val="tx1"/>
          </a:solidFill>
          <a:latin typeface="+mn-lt"/>
        </a:defRPr>
      </a:lvl7pPr>
      <a:lvl8pPr marL="1969319" indent="-128590" algn="l" rtl="0" eaLnBrk="1" fontAlgn="base" hangingPunct="1">
        <a:spcBef>
          <a:spcPct val="0"/>
        </a:spcBef>
        <a:spcAft>
          <a:spcPct val="30000"/>
        </a:spcAft>
        <a:buFont typeface="Verdana" pitchFamily="34" charset="0"/>
        <a:buChar char="–"/>
        <a:defRPr sz="1051">
          <a:solidFill>
            <a:schemeClr val="tx1"/>
          </a:solidFill>
          <a:latin typeface="+mn-lt"/>
        </a:defRPr>
      </a:lvl8pPr>
      <a:lvl9pPr marL="2312223" indent="-128590" algn="l" rtl="0" eaLnBrk="1" fontAlgn="base" hangingPunct="1">
        <a:spcBef>
          <a:spcPct val="0"/>
        </a:spcBef>
        <a:spcAft>
          <a:spcPct val="30000"/>
        </a:spcAft>
        <a:buFont typeface="Verdana" pitchFamily="34" charset="0"/>
        <a:buChar char="–"/>
        <a:defRPr sz="105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904" algn="l" defTabSz="68580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809" algn="l" defTabSz="68580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713" algn="l" defTabSz="68580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1617" algn="l" defTabSz="68580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4521" algn="l" defTabSz="68580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7427" algn="l" defTabSz="68580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400330" algn="l" defTabSz="68580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3234" algn="l" defTabSz="68580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15" userDrawn="1">
          <p15:clr>
            <a:srgbClr val="F26B43"/>
          </p15:clr>
        </p15:guide>
        <p15:guide id="2" pos="539" userDrawn="1">
          <p15:clr>
            <a:srgbClr val="F26B43"/>
          </p15:clr>
        </p15:guide>
        <p15:guide id="3" pos="964" userDrawn="1">
          <p15:clr>
            <a:srgbClr val="F26B43"/>
          </p15:clr>
        </p15:guide>
        <p15:guide id="4" pos="1074" userDrawn="1">
          <p15:clr>
            <a:srgbClr val="F26B43"/>
          </p15:clr>
        </p15:guide>
        <p15:guide id="5" pos="1497" userDrawn="1">
          <p15:clr>
            <a:srgbClr val="F26B43"/>
          </p15:clr>
        </p15:guide>
        <p15:guide id="6" pos="1605" userDrawn="1">
          <p15:clr>
            <a:srgbClr val="F26B43"/>
          </p15:clr>
        </p15:guide>
        <p15:guide id="7" pos="2028" userDrawn="1">
          <p15:clr>
            <a:srgbClr val="F26B43"/>
          </p15:clr>
        </p15:guide>
        <p15:guide id="8" pos="2564" userDrawn="1">
          <p15:clr>
            <a:srgbClr val="F26B43"/>
          </p15:clr>
        </p15:guide>
        <p15:guide id="9" pos="2668" userDrawn="1">
          <p15:clr>
            <a:srgbClr val="F26B43"/>
          </p15:clr>
        </p15:guide>
        <p15:guide id="10" pos="2139" userDrawn="1">
          <p15:clr>
            <a:srgbClr val="F26B43"/>
          </p15:clr>
        </p15:guide>
        <p15:guide id="11" pos="3093" userDrawn="1">
          <p15:clr>
            <a:srgbClr val="F26B43"/>
          </p15:clr>
        </p15:guide>
        <p15:guide id="12" pos="3202" userDrawn="1">
          <p15:clr>
            <a:srgbClr val="F26B43"/>
          </p15:clr>
        </p15:guide>
        <p15:guide id="13" pos="3627" userDrawn="1">
          <p15:clr>
            <a:srgbClr val="F26B43"/>
          </p15:clr>
        </p15:guide>
        <p15:guide id="14" pos="3733" userDrawn="1">
          <p15:clr>
            <a:srgbClr val="F26B43"/>
          </p15:clr>
        </p15:guide>
        <p15:guide id="15" pos="4158" userDrawn="1">
          <p15:clr>
            <a:srgbClr val="F26B43"/>
          </p15:clr>
        </p15:guide>
        <p15:guide id="16" pos="4267" userDrawn="1">
          <p15:clr>
            <a:srgbClr val="F26B43"/>
          </p15:clr>
        </p15:guide>
        <p15:guide id="17" pos="4692" userDrawn="1">
          <p15:clr>
            <a:srgbClr val="F26B43"/>
          </p15:clr>
        </p15:guide>
        <p15:guide id="18" pos="4800" userDrawn="1">
          <p15:clr>
            <a:srgbClr val="F26B43"/>
          </p15:clr>
        </p15:guide>
        <p15:guide id="19" pos="5760" userDrawn="1">
          <p15:clr>
            <a:srgbClr val="F26B43"/>
          </p15:clr>
        </p15:guide>
        <p15:guide id="20" orient="horz" pos="1407" userDrawn="1">
          <p15:clr>
            <a:srgbClr val="F26B43"/>
          </p15:clr>
        </p15:guide>
        <p15:guide id="21" orient="horz" pos="759" userDrawn="1">
          <p15:clr>
            <a:srgbClr val="F26B43"/>
          </p15:clr>
        </p15:guide>
        <p15:guide id="22" orient="horz" pos="648" userDrawn="1">
          <p15:clr>
            <a:srgbClr val="F26B43"/>
          </p15:clr>
        </p15:guide>
        <p15:guide id="23" orient="horz" pos="519" userDrawn="1">
          <p15:clr>
            <a:srgbClr val="F26B43"/>
          </p15:clr>
        </p15:guide>
        <p15:guide id="24" orient="horz" pos="423" userDrawn="1">
          <p15:clr>
            <a:srgbClr val="F26B43"/>
          </p15:clr>
        </p15:guide>
        <p15:guide id="25" orient="horz" pos="332" userDrawn="1">
          <p15:clr>
            <a:srgbClr val="F26B43"/>
          </p15:clr>
        </p15:guide>
        <p15:guide id="26" orient="horz" pos="219" userDrawn="1">
          <p15:clr>
            <a:srgbClr val="F26B43"/>
          </p15:clr>
        </p15:guide>
        <p15:guide id="27" orient="horz" pos="2163" userDrawn="1">
          <p15:clr>
            <a:srgbClr val="F26B43"/>
          </p15:clr>
        </p15:guide>
        <p15:guide id="28" orient="horz" pos="2271" userDrawn="1">
          <p15:clr>
            <a:srgbClr val="F26B43"/>
          </p15:clr>
        </p15:guide>
        <p15:guide id="29" orient="horz" pos="2919" userDrawn="1">
          <p15:clr>
            <a:srgbClr val="F26B43"/>
          </p15:clr>
        </p15:guide>
        <p15:guide id="30" orient="horz" pos="3197" userDrawn="1">
          <p15:clr>
            <a:srgbClr val="F26B43"/>
          </p15:clr>
        </p15:guide>
        <p15:guide id="31" orient="horz" pos="3023" userDrawn="1">
          <p15:clr>
            <a:srgbClr val="F26B43"/>
          </p15:clr>
        </p15:guide>
        <p15:guide id="32" orient="horz" pos="3065" userDrawn="1">
          <p15:clr>
            <a:srgbClr val="F26B43"/>
          </p15:clr>
        </p15:guide>
        <p15:guide id="33" pos="52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0.png"/><Relationship Id="rId5" Type="http://schemas.openxmlformats.org/officeDocument/2006/relationships/customXml" Target="../ink/ink1.xml"/><Relationship Id="rId10" Type="http://schemas.openxmlformats.org/officeDocument/2006/relationships/customXml" Target="../ink/ink4.xml"/><Relationship Id="rId4" Type="http://schemas.openxmlformats.org/officeDocument/2006/relationships/image" Target="../media/image35.jpeg"/><Relationship Id="rId9" Type="http://schemas.openxmlformats.org/officeDocument/2006/relationships/customXml" Target="../ink/ink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2090E7B8-DC79-93D6-1AA0-03CB4CD44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226" y="2"/>
            <a:ext cx="5656217" cy="222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208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6" tIns="91426" rIns="91426" bIns="91426" anchor="ctr" anchorCtr="0">
            <a:normAutofit/>
          </a:bodyPr>
          <a:lstStyle/>
          <a:p>
            <a:r>
              <a:rPr lang="en-US" dirty="0"/>
              <a:t>Whiteboard Exercise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61B1CF-EC59-69A5-9C23-10C4625E931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19076" y="1990725"/>
            <a:ext cx="7505700" cy="2448000"/>
          </a:xfrm>
        </p:spPr>
        <p:txBody>
          <a:bodyPr>
            <a:normAutofit/>
          </a:bodyPr>
          <a:lstStyle/>
          <a:p>
            <a:pPr marL="114302" indent="0">
              <a:buNone/>
            </a:pPr>
            <a:endParaRPr lang="en-US" dirty="0"/>
          </a:p>
          <a:p>
            <a:pPr marL="11430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047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6" tIns="91426" rIns="91426" bIns="91426" anchor="ctr" anchorCtr="0">
            <a:normAutofit/>
          </a:bodyPr>
          <a:lstStyle/>
          <a:p>
            <a:r>
              <a:rPr lang="en-US" dirty="0"/>
              <a:t>Whiteboard Exercise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61B1CF-EC59-69A5-9C23-10C4625E931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19076" y="2816925"/>
            <a:ext cx="4431463" cy="1621800"/>
          </a:xfrm>
        </p:spPr>
        <p:txBody>
          <a:bodyPr>
            <a:normAutofit/>
          </a:bodyPr>
          <a:lstStyle/>
          <a:p>
            <a:pPr marL="114302" indent="0">
              <a:buNone/>
            </a:pPr>
            <a:endParaRPr lang="en-US" dirty="0"/>
          </a:p>
          <a:p>
            <a:pPr marL="114302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3CCF24-B7D6-F1C8-A267-EE5669511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6627" y="1800200"/>
            <a:ext cx="295275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F6FA4BB1-128D-CCCB-E966-7FBA170273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50539" y="1740771"/>
            <a:ext cx="2097736" cy="255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906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6" tIns="91426" rIns="91426" bIns="91426" anchor="ctr" anchorCtr="0">
            <a:normAutofit/>
          </a:bodyPr>
          <a:lstStyle/>
          <a:p>
            <a:r>
              <a:rPr lang="en-US" dirty="0"/>
              <a:t>Terminology</a:t>
            </a:r>
            <a:endParaRPr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D7F56DBD-E2D6-2ABB-D126-EF3A254CA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9150" y="1550700"/>
            <a:ext cx="5859900" cy="91635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2">
                    <a:lumMod val="10000"/>
                  </a:schemeClr>
                </a:solidFill>
              </a:rPr>
              <a:t>Index</a:t>
            </a:r>
          </a:p>
        </p:txBody>
      </p:sp>
      <p:sp>
        <p:nvSpPr>
          <p:cNvPr id="254" name="Google Shape;254;p36"/>
          <p:cNvSpPr txBox="1">
            <a:spLocks noGrp="1"/>
          </p:cNvSpPr>
          <p:nvPr>
            <p:ph type="body" idx="2"/>
          </p:nvPr>
        </p:nvSpPr>
        <p:spPr>
          <a:xfrm>
            <a:off x="819149" y="2467050"/>
            <a:ext cx="4945971" cy="2095500"/>
          </a:xfrm>
          <a:prstGeom prst="rect">
            <a:avLst/>
          </a:prstGeom>
        </p:spPr>
        <p:txBody>
          <a:bodyPr spcFirstLastPara="1" wrap="square" lIns="91426" tIns="91426" rIns="91426" bIns="91426" anchor="t" anchorCtr="0">
            <a:normAutofit/>
          </a:bodyPr>
          <a:lstStyle/>
          <a:p>
            <a:pPr marL="0" indent="0">
              <a:buNone/>
            </a:pPr>
            <a:r>
              <a:rPr lang="en-US" dirty="0"/>
              <a:t>A number (key), which provides access to a value within a string (lock).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Indices</a:t>
            </a:r>
            <a:r>
              <a:rPr lang="en-US" dirty="0"/>
              <a:t> (plural)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computing, indices usually start at 0. </a:t>
            </a:r>
            <a:r>
              <a:rPr lang="en-US" b="1" dirty="0"/>
              <a:t>‘0</a:t>
            </a:r>
            <a:r>
              <a:rPr lang="en-US" b="1" baseline="30000" dirty="0"/>
              <a:t>th</a:t>
            </a:r>
            <a:r>
              <a:rPr lang="en-US" b="1" dirty="0"/>
              <a:t> index’</a:t>
            </a:r>
          </a:p>
        </p:txBody>
      </p:sp>
      <p:pic>
        <p:nvPicPr>
          <p:cNvPr id="27650" name="Picture 2" descr="Racine's Lock &amp; Key">
            <a:extLst>
              <a:ext uri="{FF2B5EF4-FFF2-40B4-BE49-F238E27FC236}">
                <a16:creationId xmlns:a16="http://schemas.microsoft.com/office/drawing/2014/main" id="{B799D4DC-5536-CB49-624C-57248866E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65130" y="1719604"/>
            <a:ext cx="2636238" cy="175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522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title"/>
          </p:nvPr>
        </p:nvSpPr>
        <p:spPr>
          <a:xfrm>
            <a:off x="819151" y="845600"/>
            <a:ext cx="2183210" cy="1383000"/>
          </a:xfrm>
          <a:prstGeom prst="rect">
            <a:avLst/>
          </a:prstGeom>
        </p:spPr>
        <p:txBody>
          <a:bodyPr spcFirstLastPara="1" wrap="square" lIns="91426" tIns="91426" rIns="91426" bIns="91426" anchor="ctr" anchorCtr="0">
            <a:normAutofit/>
          </a:bodyPr>
          <a:lstStyle/>
          <a:p>
            <a:r>
              <a:rPr lang="en-US" dirty="0"/>
              <a:t>Real Life Indices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61B1CF-EC59-69A5-9C23-10C4625E931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537827" y="845599"/>
            <a:ext cx="5787025" cy="3765520"/>
          </a:xfrm>
        </p:spPr>
        <p:txBody>
          <a:bodyPr>
            <a:normAutofit/>
          </a:bodyPr>
          <a:lstStyle/>
          <a:p>
            <a:pPr marL="114302" indent="0">
              <a:buNone/>
            </a:pPr>
            <a:r>
              <a:rPr lang="en-US" i="1" dirty="0">
                <a:latin typeface="+mj-lt"/>
              </a:rPr>
              <a:t>Addresses</a:t>
            </a:r>
            <a:r>
              <a:rPr lang="en-US" dirty="0">
                <a:latin typeface="+mj-lt"/>
              </a:rPr>
              <a:t>[</a:t>
            </a:r>
            <a:r>
              <a:rPr lang="en-US" b="1" dirty="0">
                <a:latin typeface="+mj-lt"/>
              </a:rPr>
              <a:t>123 Street St</a:t>
            </a:r>
            <a:r>
              <a:rPr lang="en-US" dirty="0">
                <a:latin typeface="+mj-lt"/>
              </a:rPr>
              <a:t>] =</a:t>
            </a:r>
          </a:p>
          <a:p>
            <a:pPr marL="114302" indent="0">
              <a:buNone/>
            </a:pPr>
            <a:endParaRPr lang="en-US" dirty="0">
              <a:latin typeface="+mj-lt"/>
            </a:endParaRPr>
          </a:p>
          <a:p>
            <a:pPr marL="114302" indent="0">
              <a:buNone/>
            </a:pPr>
            <a:endParaRPr lang="en-US" dirty="0">
              <a:latin typeface="+mj-lt"/>
            </a:endParaRPr>
          </a:p>
          <a:p>
            <a:pPr marL="114302" indent="0">
              <a:buNone/>
            </a:pPr>
            <a:endParaRPr lang="en-US" dirty="0">
              <a:latin typeface="+mj-lt"/>
            </a:endParaRPr>
          </a:p>
          <a:p>
            <a:pPr marL="114302" indent="0">
              <a:buNone/>
            </a:pPr>
            <a:r>
              <a:rPr lang="en-US" i="1" dirty="0">
                <a:latin typeface="+mj-lt"/>
              </a:rPr>
              <a:t>Library</a:t>
            </a:r>
            <a:r>
              <a:rPr lang="en-US" dirty="0">
                <a:latin typeface="+mj-lt"/>
              </a:rPr>
              <a:t>[</a:t>
            </a:r>
            <a:r>
              <a:rPr lang="en-US" b="1" dirty="0">
                <a:latin typeface="+mj-lt"/>
              </a:rPr>
              <a:t>123-4-56-789012-3</a:t>
            </a:r>
            <a:r>
              <a:rPr lang="en-US" dirty="0">
                <a:latin typeface="+mj-lt"/>
              </a:rPr>
              <a:t>] =</a:t>
            </a:r>
          </a:p>
          <a:p>
            <a:pPr marL="114302" indent="0">
              <a:buNone/>
            </a:pPr>
            <a:endParaRPr lang="en-US" dirty="0">
              <a:latin typeface="+mj-lt"/>
            </a:endParaRPr>
          </a:p>
          <a:p>
            <a:pPr marL="114302" indent="0">
              <a:buNone/>
            </a:pPr>
            <a:endParaRPr lang="en-US" dirty="0">
              <a:latin typeface="+mj-lt"/>
            </a:endParaRPr>
          </a:p>
          <a:p>
            <a:pPr marL="114302" indent="0">
              <a:buNone/>
            </a:pPr>
            <a:endParaRPr lang="en-US" dirty="0">
              <a:latin typeface="+mj-lt"/>
            </a:endParaRPr>
          </a:p>
          <a:p>
            <a:pPr marL="114302" indent="0">
              <a:buNone/>
            </a:pPr>
            <a:r>
              <a:rPr lang="en-US" i="1" dirty="0">
                <a:latin typeface="+mj-lt"/>
              </a:rPr>
              <a:t>Phones</a:t>
            </a:r>
            <a:r>
              <a:rPr lang="en-US" dirty="0">
                <a:latin typeface="+mj-lt"/>
              </a:rPr>
              <a:t>[</a:t>
            </a:r>
            <a:r>
              <a:rPr lang="en-US" b="1" dirty="0">
                <a:latin typeface="+mj-lt"/>
              </a:rPr>
              <a:t>515-123-4567</a:t>
            </a:r>
            <a:r>
              <a:rPr lang="en-US" dirty="0">
                <a:latin typeface="+mj-lt"/>
              </a:rPr>
              <a:t>] =</a:t>
            </a:r>
          </a:p>
        </p:txBody>
      </p:sp>
      <p:pic>
        <p:nvPicPr>
          <p:cNvPr id="6146" name="Picture 2" descr="How to See a Real Time Street View of My House | Techwalla">
            <a:extLst>
              <a:ext uri="{FF2B5EF4-FFF2-40B4-BE49-F238E27FC236}">
                <a16:creationId xmlns:a16="http://schemas.microsoft.com/office/drawing/2014/main" id="{A69EECA0-5752-2E9A-3471-0A26633B3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57848" y="403549"/>
            <a:ext cx="1545090" cy="103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World History Textbook for High School: Amazon.com">
            <a:extLst>
              <a:ext uri="{FF2B5EF4-FFF2-40B4-BE49-F238E27FC236}">
                <a16:creationId xmlns:a16="http://schemas.microsoft.com/office/drawing/2014/main" id="{97B539EE-71BF-B541-5757-4A2364689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47266" y="1635336"/>
            <a:ext cx="1255672" cy="160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Virtual Visits - Saint Francis Healthcare System Southeast Missouri ...">
            <a:extLst>
              <a:ext uri="{FF2B5EF4-FFF2-40B4-BE49-F238E27FC236}">
                <a16:creationId xmlns:a16="http://schemas.microsoft.com/office/drawing/2014/main" id="{33EA6916-C326-9627-6532-0BD6A1ACB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61999" y="2940664"/>
            <a:ext cx="800320" cy="160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12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6" tIns="91426" rIns="91426" bIns="91426" anchor="ctr" anchorCtr="0">
            <a:normAutofit/>
          </a:bodyPr>
          <a:lstStyle/>
          <a:p>
            <a:r>
              <a:rPr lang="en-US" dirty="0"/>
              <a:t>Individual String Facts</a:t>
            </a:r>
            <a:endParaRPr dirty="0"/>
          </a:p>
        </p:txBody>
      </p:sp>
      <p:sp>
        <p:nvSpPr>
          <p:cNvPr id="254" name="Google Shape;254;p36"/>
          <p:cNvSpPr txBox="1">
            <a:spLocks noGrp="1"/>
          </p:cNvSpPr>
          <p:nvPr>
            <p:ph type="body" idx="1"/>
          </p:nvPr>
        </p:nvSpPr>
        <p:spPr>
          <a:xfrm>
            <a:off x="819149" y="1990725"/>
            <a:ext cx="3547477" cy="1422383"/>
          </a:xfrm>
          <a:prstGeom prst="rect">
            <a:avLst/>
          </a:prstGeom>
        </p:spPr>
        <p:txBody>
          <a:bodyPr spcFirstLastPara="1" wrap="square" lIns="91426" tIns="91426" rIns="91426" bIns="91426" anchor="t" anchorCtr="0">
            <a:normAutofit/>
          </a:bodyPr>
          <a:lstStyle/>
          <a:p>
            <a:pPr marL="0" indent="0">
              <a:buNone/>
            </a:pPr>
            <a:r>
              <a:rPr lang="en-US" dirty="0"/>
              <a:t>Have personal stats (like </a:t>
            </a:r>
            <a:r>
              <a:rPr lang="en-US" dirty="0" err="1"/>
              <a:t>sportball</a:t>
            </a:r>
            <a:r>
              <a:rPr lang="en-US" dirty="0"/>
              <a:t>!)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And fun facts about themselves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61B1CF-EC59-69A5-9C23-10C4625E931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2" indent="0">
              <a:buNone/>
            </a:pP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len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(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+mj-lt"/>
              </a:rPr>
              <a:t>‘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+mj-lt"/>
              </a:rPr>
              <a:t>MyString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+mj-lt"/>
              </a:rPr>
              <a:t>’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)</a:t>
            </a:r>
          </a:p>
          <a:p>
            <a:pPr marL="114302" indent="0">
              <a:buNone/>
            </a:pP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</a:endParaRPr>
          </a:p>
          <a:p>
            <a:pPr marL="114302" indent="0">
              <a:buNone/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+mj-lt"/>
              </a:rPr>
              <a:t>‘s’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in 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+mj-lt"/>
              </a:rPr>
              <a:t>‘string’</a:t>
            </a:r>
          </a:p>
        </p:txBody>
      </p:sp>
      <p:pic>
        <p:nvPicPr>
          <p:cNvPr id="23556" name="Picture 4" descr="Go Sports!">
            <a:extLst>
              <a:ext uri="{FF2B5EF4-FFF2-40B4-BE49-F238E27FC236}">
                <a16:creationId xmlns:a16="http://schemas.microsoft.com/office/drawing/2014/main" id="{6B55DAE1-B73B-3B71-4E40-B41ABF728D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62" t="6508" r="9170"/>
          <a:stretch/>
        </p:blipFill>
        <p:spPr bwMode="auto">
          <a:xfrm>
            <a:off x="6611606" y="1908959"/>
            <a:ext cx="1985220" cy="168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493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6" tIns="91426" rIns="91426" bIns="91426" anchor="ctr" anchorCtr="0">
            <a:normAutofit/>
          </a:bodyPr>
          <a:lstStyle/>
          <a:p>
            <a:r>
              <a:rPr lang="en-US" dirty="0"/>
              <a:t>Individual String Facts</a:t>
            </a:r>
            <a:endParaRPr dirty="0"/>
          </a:p>
        </p:txBody>
      </p:sp>
      <p:sp>
        <p:nvSpPr>
          <p:cNvPr id="254" name="Google Shape;254;p36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6" tIns="91426" rIns="91426" bIns="91426" anchor="t" anchorCtr="0"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len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()</a:t>
            </a:r>
            <a:r>
              <a:rPr lang="en-US" dirty="0"/>
              <a:t> function tells us the number of characters in a string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in </a:t>
            </a:r>
            <a:r>
              <a:rPr lang="en-US" dirty="0"/>
              <a:t>keyword tells us if one string can fit inside the other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61B1CF-EC59-69A5-9C23-10C4625E931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638676" y="1990725"/>
            <a:ext cx="3686100" cy="2786648"/>
          </a:xfrm>
        </p:spPr>
        <p:txBody>
          <a:bodyPr/>
          <a:lstStyle/>
          <a:p>
            <a:pPr marL="114302" indent="0">
              <a:buNone/>
            </a:pP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len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(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+mj-lt"/>
              </a:rPr>
              <a:t>‘</a:t>
            </a:r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+mj-lt"/>
              </a:rPr>
              <a:t>MyString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+mj-lt"/>
              </a:rPr>
              <a:t>’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)</a:t>
            </a:r>
          </a:p>
          <a:p>
            <a:pPr marL="114302" indent="0">
              <a:buNone/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+mj-lt"/>
              </a:rPr>
              <a:t>=&gt; 8</a:t>
            </a:r>
          </a:p>
          <a:p>
            <a:pPr marL="114302" indent="0">
              <a:buNone/>
            </a:pP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</a:endParaRPr>
          </a:p>
          <a:p>
            <a:pPr marL="114302" indent="0">
              <a:buNone/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+mj-lt"/>
              </a:rPr>
              <a:t>‘s’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in 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+mj-lt"/>
              </a:rPr>
              <a:t>‘string’</a:t>
            </a:r>
          </a:p>
          <a:p>
            <a:pPr marL="114302" indent="0">
              <a:buNone/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+mj-lt"/>
              </a:rPr>
              <a:t>=&gt; True</a:t>
            </a:r>
          </a:p>
          <a:p>
            <a:pPr marL="114302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  <a:latin typeface="+mj-lt"/>
            </a:endParaRPr>
          </a:p>
          <a:p>
            <a:pPr marL="114302" indent="0">
              <a:buNone/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+mj-lt"/>
              </a:rPr>
              <a:t>‘z’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in 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+mj-lt"/>
              </a:rPr>
              <a:t>‘string’</a:t>
            </a:r>
          </a:p>
          <a:p>
            <a:pPr marL="114302" indent="0">
              <a:buNone/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+mj-lt"/>
              </a:rPr>
              <a:t>=&gt; False</a:t>
            </a:r>
          </a:p>
          <a:p>
            <a:pPr marL="114302" indent="0">
              <a:buNone/>
            </a:pPr>
            <a:endParaRPr lang="en-US" dirty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356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6" tIns="91426" rIns="91426" bIns="91426" anchor="ctr" anchorCtr="0">
            <a:normAutofit/>
          </a:bodyPr>
          <a:lstStyle/>
          <a:p>
            <a:r>
              <a:rPr lang="en-US" dirty="0"/>
              <a:t>Terminology</a:t>
            </a:r>
            <a:endParaRPr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D7F56DBD-E2D6-2ABB-D126-EF3A254CA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9150" y="1550700"/>
            <a:ext cx="5859900" cy="91635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2">
                    <a:lumMod val="10000"/>
                  </a:schemeClr>
                </a:solidFill>
              </a:rPr>
              <a:t>Keyword</a:t>
            </a:r>
          </a:p>
        </p:txBody>
      </p:sp>
      <p:sp>
        <p:nvSpPr>
          <p:cNvPr id="254" name="Google Shape;254;p36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4901962" cy="2095500"/>
          </a:xfrm>
          <a:prstGeom prst="rect">
            <a:avLst/>
          </a:prstGeom>
        </p:spPr>
        <p:txBody>
          <a:bodyPr spcFirstLastPara="1" wrap="square" lIns="91426" tIns="91426" rIns="91426" bIns="91426" anchor="t" anchorCtr="0">
            <a:normAutofit/>
          </a:bodyPr>
          <a:lstStyle/>
          <a:p>
            <a:pPr marL="0" indent="0">
              <a:buNone/>
            </a:pPr>
            <a:r>
              <a:rPr lang="en-US" dirty="0"/>
              <a:t>Words that are reserved solely for the purpose of special programming syntax within a certain language.  Keywords cannot be used as identifiers like variable names.</a:t>
            </a:r>
          </a:p>
          <a:p>
            <a:pPr marL="0" indent="0">
              <a:buNone/>
            </a:pPr>
            <a:r>
              <a:rPr lang="en-US" dirty="0"/>
              <a:t>ex.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in 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= 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‘not allowed’</a:t>
            </a:r>
            <a:endParaRPr lang="en-US" dirty="0"/>
          </a:p>
        </p:txBody>
      </p:sp>
      <p:pic>
        <p:nvPicPr>
          <p:cNvPr id="28674" name="Picture 2" descr="Reserved Table Stock Photo - Download Image Now - iStock">
            <a:extLst>
              <a:ext uri="{FF2B5EF4-FFF2-40B4-BE49-F238E27FC236}">
                <a16:creationId xmlns:a16="http://schemas.microsoft.com/office/drawing/2014/main" id="{B8A771E4-171B-D3EA-702B-B7CFC0C65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3535" y="1567587"/>
            <a:ext cx="2679633" cy="200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097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6" tIns="91426" rIns="91426" bIns="91426" anchor="ctr" anchorCtr="0">
            <a:normAutofit/>
          </a:bodyPr>
          <a:lstStyle/>
          <a:p>
            <a:r>
              <a:rPr lang="en-US" dirty="0" err="1">
                <a:solidFill>
                  <a:schemeClr val="tx2">
                    <a:lumMod val="10000"/>
                  </a:schemeClr>
                </a:solidFill>
                <a:latin typeface="+mj-lt"/>
              </a:rPr>
              <a:t>secretString</a:t>
            </a:r>
            <a:r>
              <a:rPr lang="en-US" dirty="0">
                <a:latin typeface="+mj-lt"/>
              </a:rPr>
              <a:t> </a:t>
            </a:r>
            <a:r>
              <a:rPr lang="en-US" dirty="0"/>
              <a:t>Exercise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1946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753A770-1988-7317-9C18-0801F0EB9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 O I C E</a:t>
            </a:r>
            <a:br>
              <a:rPr lang="en-US" dirty="0"/>
            </a:br>
            <a:r>
              <a:rPr lang="en-US" dirty="0"/>
              <a:t>job</a:t>
            </a:r>
          </a:p>
        </p:txBody>
      </p:sp>
      <p:pic>
        <p:nvPicPr>
          <p:cNvPr id="79874" name="Picture 2">
            <a:extLst>
              <a:ext uri="{FF2B5EF4-FFF2-40B4-BE49-F238E27FC236}">
                <a16:creationId xmlns:a16="http://schemas.microsoft.com/office/drawing/2014/main" id="{22AE6155-AC16-957A-0B50-A4F2685B24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03979" y="350480"/>
            <a:ext cx="2046061" cy="180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0FEB23F-4087-246E-2122-DC63DB89B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0499" y="473610"/>
            <a:ext cx="1894310" cy="336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A7A78DCE-C2DD-FB03-D96F-F6F79D8725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85290" y="2288957"/>
            <a:ext cx="1579602" cy="237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471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753A770-1988-7317-9C18-0801F0EB9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I only want a certain part of a string?</a:t>
            </a:r>
          </a:p>
        </p:txBody>
      </p:sp>
    </p:spTree>
    <p:extLst>
      <p:ext uri="{BB962C8B-B14F-4D97-AF65-F5344CB8AC3E}">
        <p14:creationId xmlns:p14="http://schemas.microsoft.com/office/powerpoint/2010/main" val="1417097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String cheese : NoStupidQuestions">
            <a:extLst>
              <a:ext uri="{FF2B5EF4-FFF2-40B4-BE49-F238E27FC236}">
                <a16:creationId xmlns:a16="http://schemas.microsoft.com/office/drawing/2014/main" id="{9E093A0E-9466-8204-AD96-E27D3D6E8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5923" y="1910940"/>
            <a:ext cx="4332420" cy="288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est Yarn String Stock Photos, Pictures &amp; Royalty-Free Images - iStock">
            <a:extLst>
              <a:ext uri="{FF2B5EF4-FFF2-40B4-BE49-F238E27FC236}">
                <a16:creationId xmlns:a16="http://schemas.microsoft.com/office/drawing/2014/main" id="{B020E06E-8093-107D-DF75-CB85D29AC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1" y="345986"/>
            <a:ext cx="2347429" cy="156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est 12-string guitars 2021: 9 electric and acoustic 12-strings for all ...">
            <a:extLst>
              <a:ext uri="{FF2B5EF4-FFF2-40B4-BE49-F238E27FC236}">
                <a16:creationId xmlns:a16="http://schemas.microsoft.com/office/drawing/2014/main" id="{468EECEE-EC82-0BCD-4B4A-2F8654DDC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350" y="1280321"/>
            <a:ext cx="4130651" cy="232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900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6" tIns="91426" rIns="91426" bIns="91426" anchor="ctr" anchorCtr="0">
            <a:normAutofit/>
          </a:bodyPr>
          <a:lstStyle/>
          <a:p>
            <a:r>
              <a:rPr lang="en-US" dirty="0"/>
              <a:t>Terminology</a:t>
            </a:r>
            <a:endParaRPr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D7F56DBD-E2D6-2ABB-D126-EF3A254CA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9150" y="1550700"/>
            <a:ext cx="5859900" cy="91635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2">
                    <a:lumMod val="10000"/>
                  </a:schemeClr>
                </a:solidFill>
              </a:rPr>
              <a:t>Substring</a:t>
            </a:r>
          </a:p>
        </p:txBody>
      </p:sp>
      <p:sp>
        <p:nvSpPr>
          <p:cNvPr id="254" name="Google Shape;254;p36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4901962" cy="2095500"/>
          </a:xfrm>
          <a:prstGeom prst="rect">
            <a:avLst/>
          </a:prstGeom>
        </p:spPr>
        <p:txBody>
          <a:bodyPr spcFirstLastPara="1" wrap="square" lIns="91426" tIns="91426" rIns="91426" bIns="91426" anchor="t" anchorCtr="0">
            <a:normAutofit/>
          </a:bodyPr>
          <a:lstStyle/>
          <a:p>
            <a:pPr marL="0" indent="0">
              <a:buNone/>
            </a:pPr>
            <a:r>
              <a:rPr lang="en-US" dirty="0"/>
              <a:t>A string that exists within another string</a:t>
            </a:r>
          </a:p>
          <a:p>
            <a:pPr marL="0" indent="0">
              <a:buNone/>
            </a:pPr>
            <a:r>
              <a:rPr lang="en-US" dirty="0"/>
              <a:t>ex. ‘and’ within ‘Sand’</a:t>
            </a:r>
          </a:p>
        </p:txBody>
      </p:sp>
    </p:spTree>
    <p:extLst>
      <p:ext uri="{BB962C8B-B14F-4D97-AF65-F5344CB8AC3E}">
        <p14:creationId xmlns:p14="http://schemas.microsoft.com/office/powerpoint/2010/main" val="3286889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6" tIns="91426" rIns="91426" bIns="91426" anchor="ctr" anchorCtr="0">
            <a:normAutofit/>
          </a:bodyPr>
          <a:lstStyle/>
          <a:p>
            <a:r>
              <a:rPr lang="en-US" dirty="0"/>
              <a:t>Terminology</a:t>
            </a:r>
            <a:endParaRPr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D7F56DBD-E2D6-2ABB-D126-EF3A254CA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9150" y="1550700"/>
            <a:ext cx="5859900" cy="91635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2">
                    <a:lumMod val="10000"/>
                  </a:schemeClr>
                </a:solidFill>
              </a:rPr>
              <a:t>Substring</a:t>
            </a:r>
          </a:p>
        </p:txBody>
      </p:sp>
      <p:sp>
        <p:nvSpPr>
          <p:cNvPr id="254" name="Google Shape;254;p36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4901962" cy="2095500"/>
          </a:xfrm>
          <a:prstGeom prst="rect">
            <a:avLst/>
          </a:prstGeom>
        </p:spPr>
        <p:txBody>
          <a:bodyPr spcFirstLastPara="1" wrap="square" lIns="91426" tIns="91426" rIns="91426" bIns="91426" anchor="t" anchorCtr="0">
            <a:normAutofit/>
          </a:bodyPr>
          <a:lstStyle/>
          <a:p>
            <a:pPr marL="0" indent="0">
              <a:buNone/>
            </a:pPr>
            <a:r>
              <a:rPr lang="en-US" dirty="0"/>
              <a:t>A string that exists within another string</a:t>
            </a:r>
          </a:p>
          <a:p>
            <a:pPr marL="0" indent="0">
              <a:buNone/>
            </a:pPr>
            <a:r>
              <a:rPr lang="en-US" dirty="0"/>
              <a:t>ex. ‘and’ within ‘Sand’</a:t>
            </a:r>
          </a:p>
        </p:txBody>
      </p:sp>
      <p:pic>
        <p:nvPicPr>
          <p:cNvPr id="49154" name="Picture 2" descr="Inception. | Inception movie poster, Inception movie, Best movie posters">
            <a:extLst>
              <a:ext uri="{FF2B5EF4-FFF2-40B4-BE49-F238E27FC236}">
                <a16:creationId xmlns:a16="http://schemas.microsoft.com/office/drawing/2014/main" id="{F6B5AB30-30DF-FEDA-1488-D439F786B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4275" y="458785"/>
            <a:ext cx="2898153" cy="422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01A9E5-F1FA-7A1A-8FD3-3CEB434F5C7C}"/>
              </a:ext>
            </a:extLst>
          </p:cNvPr>
          <p:cNvSpPr/>
          <p:nvPr/>
        </p:nvSpPr>
        <p:spPr>
          <a:xfrm>
            <a:off x="4819744" y="3837778"/>
            <a:ext cx="1693523" cy="674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String</a:t>
            </a:r>
          </a:p>
        </p:txBody>
      </p:sp>
    </p:spTree>
    <p:extLst>
      <p:ext uri="{BB962C8B-B14F-4D97-AF65-F5344CB8AC3E}">
        <p14:creationId xmlns:p14="http://schemas.microsoft.com/office/powerpoint/2010/main" val="1763194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6" tIns="91426" rIns="91426" bIns="91426" anchor="ctr" anchorCtr="0">
            <a:normAutofit/>
          </a:bodyPr>
          <a:lstStyle/>
          <a:p>
            <a:r>
              <a:rPr lang="en-US" dirty="0"/>
              <a:t>Exercise 3</a:t>
            </a:r>
            <a:endParaRPr dirty="0"/>
          </a:p>
        </p:txBody>
      </p:sp>
      <p:sp>
        <p:nvSpPr>
          <p:cNvPr id="254" name="Google Shape;254;p36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699" cy="2448000"/>
          </a:xfrm>
          <a:prstGeom prst="rect">
            <a:avLst/>
          </a:prstGeom>
        </p:spPr>
        <p:txBody>
          <a:bodyPr spcFirstLastPara="1" wrap="square" lIns="91426" tIns="91426" rIns="91426" bIns="91426" anchor="t" anchorCtr="0">
            <a:normAutofit/>
          </a:bodyPr>
          <a:lstStyle/>
          <a:p>
            <a:pPr marL="0" indent="0">
              <a:buNone/>
            </a:pPr>
            <a:r>
              <a:rPr lang="en-US" dirty="0"/>
              <a:t>Use index accessors to print out the substring “Some” from the larger string “Something”</a:t>
            </a:r>
          </a:p>
        </p:txBody>
      </p:sp>
    </p:spTree>
    <p:extLst>
      <p:ext uri="{BB962C8B-B14F-4D97-AF65-F5344CB8AC3E}">
        <p14:creationId xmlns:p14="http://schemas.microsoft.com/office/powerpoint/2010/main" val="3834658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1EB37F-158F-9272-12A8-08FEB370A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there’s an easier way?</a:t>
            </a:r>
          </a:p>
        </p:txBody>
      </p:sp>
    </p:spTree>
    <p:extLst>
      <p:ext uri="{BB962C8B-B14F-4D97-AF65-F5344CB8AC3E}">
        <p14:creationId xmlns:p14="http://schemas.microsoft.com/office/powerpoint/2010/main" val="912701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6" tIns="91426" rIns="91426" bIns="91426" anchor="ctr" anchorCtr="0">
            <a:normAutofit/>
          </a:bodyPr>
          <a:lstStyle/>
          <a:p>
            <a:r>
              <a:rPr lang="en-US" dirty="0"/>
              <a:t>Introducing Slices</a:t>
            </a:r>
            <a:endParaRPr dirty="0"/>
          </a:p>
        </p:txBody>
      </p:sp>
      <p:sp>
        <p:nvSpPr>
          <p:cNvPr id="254" name="Google Shape;254;p36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415340" cy="2448000"/>
          </a:xfrm>
          <a:prstGeom prst="rect">
            <a:avLst/>
          </a:prstGeom>
        </p:spPr>
        <p:txBody>
          <a:bodyPr spcFirstLastPara="1" wrap="square" lIns="91426" tIns="91426" rIns="91426" bIns="91426" anchor="t" anchorCtr="0">
            <a:normAutofit/>
          </a:bodyPr>
          <a:lstStyle/>
          <a:p>
            <a:pPr marL="0" indent="0">
              <a:buNone/>
            </a:pPr>
            <a:r>
              <a:rPr lang="en-US" dirty="0"/>
              <a:t>Remember math class?  Domains?  Ranges?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x is defined on domain [0,3]…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Python kind of has its own version of this called slices.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720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73FC29-C52D-B5C0-CA89-F22EF95C0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string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[ start : stop ]</a:t>
            </a:r>
          </a:p>
        </p:txBody>
      </p:sp>
    </p:spTree>
    <p:extLst>
      <p:ext uri="{BB962C8B-B14F-4D97-AF65-F5344CB8AC3E}">
        <p14:creationId xmlns:p14="http://schemas.microsoft.com/office/powerpoint/2010/main" val="4144198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6" tIns="91426" rIns="91426" bIns="91426" anchor="ctr" anchorCtr="0">
            <a:normAutofit/>
          </a:bodyPr>
          <a:lstStyle/>
          <a:p>
            <a:r>
              <a:rPr lang="en-US" dirty="0"/>
              <a:t>Exercise 3b</a:t>
            </a:r>
            <a:endParaRPr dirty="0"/>
          </a:p>
        </p:txBody>
      </p:sp>
      <p:sp>
        <p:nvSpPr>
          <p:cNvPr id="254" name="Google Shape;254;p36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728290" cy="2448000"/>
          </a:xfrm>
          <a:prstGeom prst="rect">
            <a:avLst/>
          </a:prstGeom>
        </p:spPr>
        <p:txBody>
          <a:bodyPr spcFirstLastPara="1" wrap="square" lIns="91426" tIns="91426" rIns="91426" bIns="91426" anchor="t" anchorCtr="0">
            <a:normAutofit/>
          </a:bodyPr>
          <a:lstStyle/>
          <a:p>
            <a:pPr marL="0" indent="0">
              <a:buNone/>
            </a:pPr>
            <a:r>
              <a:rPr lang="en-US" dirty="0"/>
              <a:t>Use slices to print out the substring “Some” from the larger string “Something”</a:t>
            </a:r>
          </a:p>
        </p:txBody>
      </p:sp>
    </p:spTree>
    <p:extLst>
      <p:ext uri="{BB962C8B-B14F-4D97-AF65-F5344CB8AC3E}">
        <p14:creationId xmlns:p14="http://schemas.microsoft.com/office/powerpoint/2010/main" val="3280018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753A770-1988-7317-9C18-0801F0EB9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 O I C E</a:t>
            </a:r>
            <a:br>
              <a:rPr lang="en-US" dirty="0"/>
            </a:br>
            <a:r>
              <a:rPr lang="en-US" dirty="0"/>
              <a:t>job</a:t>
            </a:r>
          </a:p>
        </p:txBody>
      </p:sp>
      <p:pic>
        <p:nvPicPr>
          <p:cNvPr id="84994" name="Picture 2">
            <a:extLst>
              <a:ext uri="{FF2B5EF4-FFF2-40B4-BE49-F238E27FC236}">
                <a16:creationId xmlns:a16="http://schemas.microsoft.com/office/drawing/2014/main" id="{A6A63B92-1FA5-7C98-7AB5-6B97C04A3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9345" y="1476375"/>
            <a:ext cx="234315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9C140E6-96DC-1012-DD2D-F052B0B6B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9908" y="1412488"/>
            <a:ext cx="2848688" cy="219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1082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6" tIns="91426" rIns="91426" bIns="91426" anchor="ctr" anchorCtr="0">
            <a:normAutofit/>
          </a:bodyPr>
          <a:lstStyle/>
          <a:p>
            <a:r>
              <a:rPr lang="en-US" dirty="0"/>
              <a:t>Translating Slice Syntax</a:t>
            </a:r>
            <a:endParaRPr dirty="0"/>
          </a:p>
        </p:txBody>
      </p:sp>
      <p:sp>
        <p:nvSpPr>
          <p:cNvPr id="254" name="Google Shape;254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6" tIns="91426" rIns="91426" bIns="91426" anchor="t" anchorCtr="0">
            <a:normAutofit/>
          </a:bodyPr>
          <a:lstStyle/>
          <a:p>
            <a:pPr marL="0" indent="0">
              <a:buNone/>
            </a:pPr>
            <a:r>
              <a:rPr lang="en-US" dirty="0"/>
              <a:t>“Everything from 0 to 4 except 4”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61B1CF-EC59-69A5-9C23-10C4625E931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‘Something’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+mj-lt"/>
              </a:rPr>
              <a:t>[</a:t>
            </a:r>
            <a:r>
              <a:rPr lang="en-US" dirty="0">
                <a:latin typeface="+mj-lt"/>
              </a:rPr>
              <a:t>0:4]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‘Some’</a:t>
            </a:r>
          </a:p>
        </p:txBody>
      </p:sp>
    </p:spTree>
    <p:extLst>
      <p:ext uri="{BB962C8B-B14F-4D97-AF65-F5344CB8AC3E}">
        <p14:creationId xmlns:p14="http://schemas.microsoft.com/office/powerpoint/2010/main" val="3098263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6" tIns="91426" rIns="91426" bIns="91426" anchor="ctr" anchorCtr="0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Slices Save Time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54" name="Google Shape;254;p36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435009" cy="2448000"/>
          </a:xfrm>
          <a:prstGeom prst="rect">
            <a:avLst/>
          </a:prstGeom>
        </p:spPr>
        <p:txBody>
          <a:bodyPr spcFirstLastPara="1" wrap="square" lIns="91426" tIns="91426" rIns="91426" bIns="91426" anchor="t" anchorCtr="0">
            <a:normAutofit/>
          </a:bodyPr>
          <a:lstStyle/>
          <a:p>
            <a:pPr marL="0" indent="0">
              <a:buNone/>
            </a:pPr>
            <a:r>
              <a:rPr lang="en-US" dirty="0"/>
              <a:t>Imagine writing this except with a string from 0 to 100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61B1CF-EC59-69A5-9C23-10C4625E931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a</a:t>
            </a:r>
            <a:r>
              <a:rPr lang="en-US" dirty="0">
                <a:latin typeface="+mj-lt"/>
              </a:rPr>
              <a:t> = 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‘Something’</a:t>
            </a:r>
            <a:r>
              <a:rPr lang="en-US" dirty="0">
                <a:latin typeface="+mj-lt"/>
              </a:rPr>
              <a:t>[0] # ‘S’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b</a:t>
            </a:r>
            <a:r>
              <a:rPr lang="en-US" dirty="0">
                <a:latin typeface="+mj-lt"/>
              </a:rPr>
              <a:t> = 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‘Something’</a:t>
            </a:r>
            <a:r>
              <a:rPr lang="en-US" dirty="0">
                <a:latin typeface="+mj-lt"/>
              </a:rPr>
              <a:t>[1] # ‘o’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c</a:t>
            </a:r>
            <a:r>
              <a:rPr lang="en-US" dirty="0">
                <a:latin typeface="+mj-lt"/>
              </a:rPr>
              <a:t> = 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‘Something’</a:t>
            </a:r>
            <a:r>
              <a:rPr lang="en-US" dirty="0">
                <a:latin typeface="+mj-lt"/>
              </a:rPr>
              <a:t>[2] # ‘m’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d</a:t>
            </a:r>
            <a:r>
              <a:rPr lang="en-US" dirty="0">
                <a:latin typeface="+mj-lt"/>
              </a:rPr>
              <a:t> = 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‘Something’</a:t>
            </a:r>
            <a:r>
              <a:rPr lang="en-US" dirty="0">
                <a:latin typeface="+mj-lt"/>
              </a:rPr>
              <a:t>[3] # ‘e’</a:t>
            </a:r>
          </a:p>
        </p:txBody>
      </p:sp>
    </p:spTree>
    <p:extLst>
      <p:ext uri="{BB962C8B-B14F-4D97-AF65-F5344CB8AC3E}">
        <p14:creationId xmlns:p14="http://schemas.microsoft.com/office/powerpoint/2010/main" val="2665163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05A4EA-F09D-EFDB-A9B8-84879C6A7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217" y="2132229"/>
            <a:ext cx="2007666" cy="1803531"/>
          </a:xfrm>
          <a:prstGeom prst="rect">
            <a:avLst/>
          </a:prstGeom>
        </p:spPr>
      </p:pic>
      <p:pic>
        <p:nvPicPr>
          <p:cNvPr id="6" name="Picture 6" descr="String word and object - isolated over white">
            <a:extLst>
              <a:ext uri="{FF2B5EF4-FFF2-40B4-BE49-F238E27FC236}">
                <a16:creationId xmlns:a16="http://schemas.microsoft.com/office/drawing/2014/main" id="{3871E64C-EEFD-8528-BE17-5C0E7214DD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2169" y="1207741"/>
            <a:ext cx="3174553" cy="246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3" name="Google Shape;253;p36"/>
          <p:cNvSpPr txBox="1">
            <a:spLocks noGrp="1"/>
          </p:cNvSpPr>
          <p:nvPr>
            <p:ph type="ctrTitle"/>
          </p:nvPr>
        </p:nvSpPr>
        <p:spPr>
          <a:xfrm>
            <a:off x="1858705" y="1822832"/>
            <a:ext cx="5361300" cy="1448100"/>
          </a:xfrm>
          <a:prstGeom prst="rect">
            <a:avLst/>
          </a:prstGeom>
        </p:spPr>
        <p:txBody>
          <a:bodyPr spcFirstLastPara="1" wrap="square" lIns="91426" tIns="91426" rIns="91426" bIns="91426" anchor="ctr" anchorCtr="0">
            <a:normAutofit/>
          </a:bodyPr>
          <a:lstStyle/>
          <a:p>
            <a:r>
              <a:rPr lang="en-US" dirty="0"/>
              <a:t>str</a:t>
            </a:r>
            <a:r>
              <a:rPr lang="en" dirty="0"/>
              <a:t> = “Strings”</a:t>
            </a:r>
            <a:endParaRPr dirty="0"/>
          </a:p>
        </p:txBody>
      </p:sp>
      <p:sp>
        <p:nvSpPr>
          <p:cNvPr id="254" name="Google Shape;254;p36"/>
          <p:cNvSpPr txBox="1">
            <a:spLocks noGrp="1"/>
          </p:cNvSpPr>
          <p:nvPr>
            <p:ph type="subTitle" idx="1"/>
          </p:nvPr>
        </p:nvSpPr>
        <p:spPr>
          <a:xfrm>
            <a:off x="1858701" y="3413159"/>
            <a:ext cx="5361300" cy="522601"/>
          </a:xfrm>
          <a:prstGeom prst="rect">
            <a:avLst/>
          </a:prstGeom>
        </p:spPr>
        <p:txBody>
          <a:bodyPr spcFirstLastPara="1" wrap="square" lIns="91426" tIns="91426" rIns="91426" bIns="91426" anchor="t" anchorCtr="0">
            <a:normAutofit/>
          </a:bodyPr>
          <a:lstStyle/>
          <a:p>
            <a:pPr marL="0" indent="0"/>
            <a:r>
              <a:rPr lang="en" dirty="0"/>
              <a:t>index, slice, methods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6" tIns="91426" rIns="91426" bIns="91426" anchor="ctr" anchorCtr="0">
            <a:normAutofit/>
          </a:bodyPr>
          <a:lstStyle/>
          <a:p>
            <a:r>
              <a:rPr lang="en-US" dirty="0"/>
              <a:t>More Slice Stuff</a:t>
            </a:r>
            <a:endParaRPr dirty="0"/>
          </a:p>
        </p:txBody>
      </p:sp>
      <p:sp>
        <p:nvSpPr>
          <p:cNvPr id="254" name="Google Shape;254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6" tIns="91426" rIns="91426" bIns="91426" anchor="t" anchorCtr="0">
            <a:normAutofit/>
          </a:bodyPr>
          <a:lstStyle/>
          <a:p>
            <a:pPr marL="0" indent="0">
              <a:buNone/>
            </a:pPr>
            <a:r>
              <a:rPr lang="en-US" dirty="0"/>
              <a:t>What happens if we leave out parts of the domain?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happens if we use negative numbers?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8F852B-A940-BC53-5D75-EE7B6C824EF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2" indent="0">
              <a:buNone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‘Something’</a:t>
            </a:r>
            <a:r>
              <a:rPr lang="en-US" dirty="0">
                <a:latin typeface="+mj-lt"/>
              </a:rPr>
              <a:t>[:4]</a:t>
            </a:r>
          </a:p>
          <a:p>
            <a:pPr marL="114302" indent="0">
              <a:buNone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‘Something’</a:t>
            </a:r>
            <a:r>
              <a:rPr lang="en-US" dirty="0">
                <a:latin typeface="+mj-lt"/>
              </a:rPr>
              <a:t>[0:]</a:t>
            </a:r>
          </a:p>
          <a:p>
            <a:pPr marL="114302" indent="0">
              <a:buNone/>
            </a:pPr>
            <a:endParaRPr lang="en-US" dirty="0">
              <a:latin typeface="+mj-lt"/>
            </a:endParaRPr>
          </a:p>
          <a:p>
            <a:pPr marL="114302" indent="0">
              <a:buNone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‘Something’</a:t>
            </a:r>
            <a:r>
              <a:rPr lang="en-US" dirty="0">
                <a:latin typeface="+mj-lt"/>
              </a:rPr>
              <a:t>[0:-1]</a:t>
            </a:r>
          </a:p>
          <a:p>
            <a:pPr marL="114302" indent="0">
              <a:buNone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‘Something’</a:t>
            </a:r>
            <a:r>
              <a:rPr lang="en-US" dirty="0">
                <a:latin typeface="+mj-lt"/>
              </a:rPr>
              <a:t>[-1:-4]</a:t>
            </a:r>
          </a:p>
        </p:txBody>
      </p:sp>
    </p:spTree>
    <p:extLst>
      <p:ext uri="{BB962C8B-B14F-4D97-AF65-F5344CB8AC3E}">
        <p14:creationId xmlns:p14="http://schemas.microsoft.com/office/powerpoint/2010/main" val="24284954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6" tIns="91426" rIns="91426" bIns="91426" anchor="ctr" anchorCtr="0">
            <a:normAutofit/>
          </a:bodyPr>
          <a:lstStyle/>
          <a:p>
            <a:r>
              <a:rPr lang="en-US" dirty="0"/>
              <a:t>Negative Indices Explained</a:t>
            </a:r>
            <a:endParaRPr dirty="0"/>
          </a:p>
        </p:txBody>
      </p:sp>
      <p:sp>
        <p:nvSpPr>
          <p:cNvPr id="254" name="Google Shape;254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6" tIns="91426" rIns="91426" bIns="91426" anchor="t" anchorCtr="0">
            <a:normAutofit/>
          </a:bodyPr>
          <a:lstStyle/>
          <a:p>
            <a:pPr marL="0" indent="0">
              <a:buNone/>
            </a:pPr>
            <a:r>
              <a:rPr lang="en-US" dirty="0"/>
              <a:t>Negative indices are really just regular indices with an implied length expression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8F852B-A940-BC53-5D75-EE7B6C824EF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638675" y="1990725"/>
            <a:ext cx="4094577" cy="244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ex</a:t>
            </a:r>
            <a:r>
              <a:rPr lang="en-US" dirty="0">
                <a:latin typeface="+mj-lt"/>
              </a:rPr>
              <a:t> = “NoIce”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ex</a:t>
            </a:r>
            <a:r>
              <a:rPr lang="en-US" dirty="0">
                <a:latin typeface="+mj-lt"/>
              </a:rPr>
              <a:t>[0:-1]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ex</a:t>
            </a:r>
            <a:r>
              <a:rPr lang="en-US" dirty="0">
                <a:latin typeface="+mj-lt"/>
              </a:rPr>
              <a:t>[0: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len</a:t>
            </a:r>
            <a:r>
              <a:rPr lang="en-US" dirty="0">
                <a:latin typeface="+mj-lt"/>
              </a:rPr>
              <a:t>(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ex</a:t>
            </a:r>
            <a:r>
              <a:rPr lang="en-US" dirty="0">
                <a:latin typeface="+mj-lt"/>
              </a:rPr>
              <a:t>) – 1]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ex</a:t>
            </a:r>
            <a:r>
              <a:rPr lang="en-US" dirty="0">
                <a:latin typeface="+mj-lt"/>
              </a:rPr>
              <a:t>[0:5 – 1]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ex</a:t>
            </a:r>
            <a:r>
              <a:rPr lang="en-US" dirty="0">
                <a:latin typeface="+mj-lt"/>
              </a:rPr>
              <a:t>[0:4]</a:t>
            </a:r>
          </a:p>
        </p:txBody>
      </p:sp>
    </p:spTree>
    <p:extLst>
      <p:ext uri="{BB962C8B-B14F-4D97-AF65-F5344CB8AC3E}">
        <p14:creationId xmlns:p14="http://schemas.microsoft.com/office/powerpoint/2010/main" val="9914663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6" tIns="91426" rIns="91426" bIns="91426" anchor="ctr" anchorCtr="0">
            <a:normAutofit/>
          </a:bodyPr>
          <a:lstStyle/>
          <a:p>
            <a:r>
              <a:rPr lang="en-US" dirty="0"/>
              <a:t>Negative Indices Explained</a:t>
            </a:r>
            <a:endParaRPr dirty="0"/>
          </a:p>
        </p:txBody>
      </p:sp>
      <p:sp>
        <p:nvSpPr>
          <p:cNvPr id="254" name="Google Shape;254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6" tIns="91426" rIns="91426" bIns="91426" anchor="t" anchorCtr="0">
            <a:normAutofit/>
          </a:bodyPr>
          <a:lstStyle/>
          <a:p>
            <a:pPr marL="0" indent="0">
              <a:buNone/>
            </a:pPr>
            <a:r>
              <a:rPr lang="en-US" dirty="0"/>
              <a:t>Negative indices are really just regular indices with an implied expression with the string length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8F852B-A940-BC53-5D75-EE7B6C824EF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638675" y="1990725"/>
            <a:ext cx="4094577" cy="244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ex</a:t>
            </a:r>
            <a:r>
              <a:rPr lang="en-US" dirty="0">
                <a:latin typeface="+mj-lt"/>
              </a:rPr>
              <a:t> = “NoIce”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ex</a:t>
            </a:r>
            <a:r>
              <a:rPr lang="en-US" dirty="0">
                <a:latin typeface="+mj-lt"/>
              </a:rPr>
              <a:t>[-3:]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ex</a:t>
            </a:r>
            <a:r>
              <a:rPr lang="en-US" dirty="0">
                <a:latin typeface="+mj-lt"/>
              </a:rPr>
              <a:t>[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len</a:t>
            </a:r>
            <a:r>
              <a:rPr lang="en-US" dirty="0">
                <a:latin typeface="+mj-lt"/>
              </a:rPr>
              <a:t>(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ex</a:t>
            </a:r>
            <a:r>
              <a:rPr lang="en-US" dirty="0">
                <a:latin typeface="+mj-lt"/>
              </a:rPr>
              <a:t>) – 3:]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ex</a:t>
            </a:r>
            <a:r>
              <a:rPr lang="en-US" dirty="0">
                <a:latin typeface="+mj-lt"/>
              </a:rPr>
              <a:t>[5 - 3:]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ex</a:t>
            </a:r>
            <a:r>
              <a:rPr lang="en-US" dirty="0">
                <a:latin typeface="+mj-lt"/>
              </a:rPr>
              <a:t>[2:]</a:t>
            </a:r>
          </a:p>
        </p:txBody>
      </p:sp>
    </p:spTree>
    <p:extLst>
      <p:ext uri="{BB962C8B-B14F-4D97-AF65-F5344CB8AC3E}">
        <p14:creationId xmlns:p14="http://schemas.microsoft.com/office/powerpoint/2010/main" val="615682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6" tIns="91426" rIns="91426" bIns="91426" anchor="ctr" anchorCtr="0">
            <a:normAutofit/>
          </a:bodyPr>
          <a:lstStyle/>
          <a:p>
            <a:r>
              <a:rPr lang="en-US" dirty="0"/>
              <a:t>Programming Terminology</a:t>
            </a:r>
            <a:endParaRPr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D7F56DBD-E2D6-2ABB-D126-EF3A254CA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9150" y="1550700"/>
            <a:ext cx="5859900" cy="91635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2">
                    <a:lumMod val="10000"/>
                  </a:schemeClr>
                </a:solidFill>
              </a:rPr>
              <a:t>Expression</a:t>
            </a:r>
          </a:p>
        </p:txBody>
      </p:sp>
      <p:sp>
        <p:nvSpPr>
          <p:cNvPr id="254" name="Google Shape;254;p36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7312653" cy="2095500"/>
          </a:xfrm>
          <a:prstGeom prst="rect">
            <a:avLst/>
          </a:prstGeom>
        </p:spPr>
        <p:txBody>
          <a:bodyPr spcFirstLastPara="1" wrap="square" lIns="91426" tIns="91426" rIns="91426" bIns="91426" anchor="t" anchorCtr="0">
            <a:normAutofit/>
          </a:bodyPr>
          <a:lstStyle/>
          <a:p>
            <a:pPr marL="0" indent="0">
              <a:buNone/>
            </a:pPr>
            <a:r>
              <a:rPr lang="en-US" dirty="0"/>
              <a:t>Code that can go on the right side of the assignment operator (‘=‘)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Sometimes you can </a:t>
            </a:r>
            <a:r>
              <a:rPr lang="en-US" i="1" dirty="0"/>
              <a:t>inline</a:t>
            </a:r>
            <a:r>
              <a:rPr lang="en-US" dirty="0"/>
              <a:t> an </a:t>
            </a:r>
            <a:r>
              <a:rPr lang="en-US" i="1" dirty="0"/>
              <a:t>expression</a:t>
            </a:r>
            <a:r>
              <a:rPr lang="en-US" dirty="0"/>
              <a:t> into other syntax, which can remove the need for an extra variable</a:t>
            </a:r>
          </a:p>
          <a:p>
            <a:pPr marL="0" indent="0"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800"/>
              <a:buFont typeface="Calibri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example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33A44"/>
                </a:solidFill>
                <a:effectLst/>
                <a:uLnTx/>
                <a:uFillTx/>
                <a:latin typeface="+mj-lt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[0: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len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33A44"/>
                </a:solidFill>
                <a:effectLst/>
                <a:uLnTx/>
                <a:uFillTx/>
                <a:latin typeface="+mj-lt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(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60000"/>
                    <a:lumOff val="40000"/>
                  </a:schemeClr>
                </a:solidFill>
                <a:effectLst/>
                <a:uLnTx/>
                <a:uFillTx/>
                <a:latin typeface="+mj-lt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example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33A44"/>
                </a:solidFill>
                <a:effectLst/>
                <a:uLnTx/>
                <a:uFillTx/>
                <a:latin typeface="+mj-lt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) – 1]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9630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753A770-1988-7317-9C18-0801F0EB9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 O I C E</a:t>
            </a:r>
            <a:br>
              <a:rPr lang="en-US" dirty="0"/>
            </a:br>
            <a:r>
              <a:rPr lang="en-US" dirty="0"/>
              <a:t>job</a:t>
            </a:r>
          </a:p>
        </p:txBody>
      </p:sp>
      <p:pic>
        <p:nvPicPr>
          <p:cNvPr id="87044" name="Picture 4">
            <a:extLst>
              <a:ext uri="{FF2B5EF4-FFF2-40B4-BE49-F238E27FC236}">
                <a16:creationId xmlns:a16="http://schemas.microsoft.com/office/drawing/2014/main" id="{ED54A941-A972-2A99-4FAD-7245E33A42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92141" y="1630680"/>
            <a:ext cx="3104850" cy="273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A6D08BAB-BD5F-ACBA-81E6-3B8F7A260D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4968" y="572428"/>
            <a:ext cx="2350113" cy="354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2954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6" tIns="91426" rIns="91426" bIns="91426" anchor="ctr" anchorCtr="0">
            <a:normAutofit/>
          </a:bodyPr>
          <a:lstStyle/>
          <a:p>
            <a:r>
              <a:rPr lang="en-US" dirty="0"/>
              <a:t>String Methods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3837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6" tIns="91426" rIns="91426" bIns="91426" anchor="ctr" anchorCtr="0">
            <a:normAutofit/>
          </a:bodyPr>
          <a:lstStyle/>
          <a:p>
            <a:r>
              <a:rPr lang="en-US" dirty="0"/>
              <a:t>String Methods</a:t>
            </a:r>
            <a:endParaRPr dirty="0"/>
          </a:p>
        </p:txBody>
      </p:sp>
      <p:sp>
        <p:nvSpPr>
          <p:cNvPr id="254" name="Google Shape;254;p36"/>
          <p:cNvSpPr txBox="1">
            <a:spLocks noGrp="1"/>
          </p:cNvSpPr>
          <p:nvPr>
            <p:ph type="body" idx="1"/>
          </p:nvPr>
        </p:nvSpPr>
        <p:spPr>
          <a:xfrm>
            <a:off x="819151" y="1990725"/>
            <a:ext cx="6515608" cy="2448000"/>
          </a:xfrm>
          <a:prstGeom prst="rect">
            <a:avLst/>
          </a:prstGeom>
        </p:spPr>
        <p:txBody>
          <a:bodyPr spcFirstLastPara="1" wrap="square" lIns="91426" tIns="91426" rIns="91426" bIns="91426" anchor="t" anchorCtr="0">
            <a:normAutofit/>
          </a:bodyPr>
          <a:lstStyle/>
          <a:p>
            <a:pPr marL="0" indent="0">
              <a:buNone/>
            </a:pPr>
            <a:r>
              <a:rPr lang="en-US" dirty="0"/>
              <a:t>All strings have functions called </a:t>
            </a:r>
            <a:r>
              <a:rPr lang="en-US" i="1" dirty="0"/>
              <a:t>methods </a:t>
            </a:r>
            <a:r>
              <a:rPr lang="en-US" dirty="0"/>
              <a:t>that can be accessed by using the </a:t>
            </a:r>
            <a:r>
              <a:rPr lang="en-US" i="1" dirty="0"/>
              <a:t>dot operator</a:t>
            </a:r>
            <a:r>
              <a:rPr lang="en-US" dirty="0"/>
              <a:t> (‘.’).  These </a:t>
            </a:r>
            <a:r>
              <a:rPr lang="en-US" i="1" dirty="0"/>
              <a:t>methods </a:t>
            </a:r>
            <a:r>
              <a:rPr lang="en-US" dirty="0"/>
              <a:t>allow us to handle strings in complex ways.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005373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6" tIns="91426" rIns="91426" bIns="91426" anchor="ctr" anchorCtr="0">
            <a:normAutofit/>
          </a:bodyPr>
          <a:lstStyle/>
          <a:p>
            <a:r>
              <a:rPr lang="en-US" dirty="0"/>
              <a:t>Terminology</a:t>
            </a:r>
            <a:endParaRPr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D7F56DBD-E2D6-2ABB-D126-EF3A254CA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9150" y="1550700"/>
            <a:ext cx="5859900" cy="91635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2">
                    <a:lumMod val="10000"/>
                  </a:schemeClr>
                </a:solidFill>
              </a:rPr>
              <a:t>Method</a:t>
            </a:r>
          </a:p>
        </p:txBody>
      </p:sp>
      <p:sp>
        <p:nvSpPr>
          <p:cNvPr id="254" name="Google Shape;254;p36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6300456" cy="2095500"/>
          </a:xfrm>
          <a:prstGeom prst="rect">
            <a:avLst/>
          </a:prstGeom>
        </p:spPr>
        <p:txBody>
          <a:bodyPr spcFirstLastPara="1" wrap="square" lIns="91426" tIns="91426" rIns="91426" bIns="91426" anchor="t" anchorCtr="0">
            <a:normAutofit/>
          </a:bodyPr>
          <a:lstStyle/>
          <a:p>
            <a:pPr marL="0" indent="0">
              <a:buNone/>
            </a:pPr>
            <a:r>
              <a:rPr lang="en-US" dirty="0"/>
              <a:t>Methods are functions that exist as properties on certain variables, data, or objects in a programming language.</a:t>
            </a:r>
          </a:p>
        </p:txBody>
      </p:sp>
    </p:spTree>
    <p:extLst>
      <p:ext uri="{BB962C8B-B14F-4D97-AF65-F5344CB8AC3E}">
        <p14:creationId xmlns:p14="http://schemas.microsoft.com/office/powerpoint/2010/main" val="29769461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title"/>
          </p:nvPr>
        </p:nvSpPr>
        <p:spPr>
          <a:xfrm>
            <a:off x="738366" y="1301147"/>
            <a:ext cx="7857972" cy="2539200"/>
          </a:xfrm>
          <a:prstGeom prst="rect">
            <a:avLst/>
          </a:prstGeom>
        </p:spPr>
        <p:txBody>
          <a:bodyPr spcFirstLastPara="1" wrap="square" lIns="91426" tIns="91426" rIns="91426" bIns="91426" anchor="ctr" anchorCtr="0">
            <a:normAutofit/>
          </a:bodyPr>
          <a:lstStyle/>
          <a:p>
            <a:r>
              <a:rPr lang="en-US" dirty="0" err="1">
                <a:solidFill>
                  <a:schemeClr val="tx2">
                    <a:lumMod val="10000"/>
                  </a:schemeClr>
                </a:solidFill>
              </a:rPr>
              <a:t>String.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method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</a:rPr>
              <a:t>parameters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)</a:t>
            </a:r>
            <a:endParaRPr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3792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6" tIns="91426" rIns="91426" bIns="91426" anchor="ctr" anchorCtr="0">
            <a:normAutofit/>
          </a:bodyPr>
          <a:lstStyle/>
          <a:p>
            <a:r>
              <a:rPr lang="en-US" dirty="0"/>
              <a:t>Exercise 5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8F852B-A940-BC53-5D75-EE7B6C824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9149" y="1990725"/>
            <a:ext cx="4236945" cy="244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Capitalize your </a:t>
            </a:r>
            <a:r>
              <a:rPr lang="en-US" b="1" dirty="0" err="1">
                <a:latin typeface="+mj-lt"/>
                <a:cs typeface="Cascadia Mono" panose="020B0609020000020004" pitchFamily="49" charset="0"/>
              </a:rPr>
              <a:t>firstName</a:t>
            </a:r>
            <a:endParaRPr lang="en-US" b="1" dirty="0">
              <a:latin typeface="+mj-lt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Make your </a:t>
            </a:r>
            <a:r>
              <a:rPr lang="en-US" b="1" dirty="0" err="1">
                <a:latin typeface="+mj-lt"/>
                <a:cs typeface="Cascadia Mono" panose="020B0609020000020004" pitchFamily="49" charset="0"/>
              </a:rPr>
              <a:t>firstName</a:t>
            </a:r>
            <a:r>
              <a:rPr lang="en-US" dirty="0">
                <a:latin typeface="+mj-lt"/>
              </a:rPr>
              <a:t> </a:t>
            </a:r>
            <a:r>
              <a:rPr lang="en-US" dirty="0"/>
              <a:t>all uppercase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Make your </a:t>
            </a:r>
            <a:r>
              <a:rPr lang="en-US" b="1" dirty="0" err="1">
                <a:latin typeface="+mj-lt"/>
                <a:cs typeface="Cascadia Mono" panose="020B0609020000020004" pitchFamily="49" charset="0"/>
              </a:rPr>
              <a:t>firstName</a:t>
            </a:r>
            <a:r>
              <a:rPr lang="en-US" dirty="0">
                <a:latin typeface="+mj-lt"/>
              </a:rPr>
              <a:t> </a:t>
            </a:r>
            <a:r>
              <a:rPr lang="en-US" dirty="0"/>
              <a:t>all lowercase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+mj-lt"/>
                <a:cs typeface="Cascadia Mono" panose="020B0609020000020004" pitchFamily="49" charset="0"/>
              </a:rPr>
              <a:t>‘</a:t>
            </a:r>
            <a:r>
              <a:rPr lang="en-US" dirty="0" err="1">
                <a:latin typeface="+mj-lt"/>
                <a:cs typeface="Cascadia Mono" panose="020B0609020000020004" pitchFamily="49" charset="0"/>
              </a:rPr>
              <a:t>No</a:t>
            </a:r>
            <a:r>
              <a:rPr lang="en-US" b="1" dirty="0" err="1">
                <a:latin typeface="+mj-lt"/>
                <a:cs typeface="Cascadia Mono" panose="020B0609020000020004" pitchFamily="49" charset="0"/>
              </a:rPr>
              <a:t>Ice</a:t>
            </a:r>
            <a:r>
              <a:rPr lang="en-US" dirty="0">
                <a:latin typeface="+mj-lt"/>
                <a:cs typeface="Cascadia Mono" panose="020B0609020000020004" pitchFamily="49" charset="0"/>
              </a:rPr>
              <a:t>’ </a:t>
            </a:r>
            <a:r>
              <a:rPr lang="en-US" dirty="0">
                <a:latin typeface="+mj-lt"/>
              </a:rPr>
              <a:t>to </a:t>
            </a:r>
            <a:r>
              <a:rPr lang="en-US" dirty="0">
                <a:latin typeface="+mj-lt"/>
                <a:cs typeface="Cascadia Mono" panose="020B0609020000020004" pitchFamily="49" charset="0"/>
              </a:rPr>
              <a:t>‘</a:t>
            </a:r>
            <a:r>
              <a:rPr lang="en-US" b="1" dirty="0" err="1">
                <a:latin typeface="+mj-lt"/>
                <a:cs typeface="Cascadia Mono" panose="020B0609020000020004" pitchFamily="49" charset="0"/>
              </a:rPr>
              <a:t>Noice</a:t>
            </a:r>
            <a:r>
              <a:rPr lang="en-US" dirty="0">
                <a:latin typeface="+mj-lt"/>
                <a:cs typeface="Cascadia Mono" panose="020B0609020000020004" pitchFamily="49" charset="0"/>
              </a:rPr>
              <a:t>’ </a:t>
            </a:r>
            <a:r>
              <a:rPr lang="en-US" dirty="0"/>
              <a:t>in one line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7A64D1-53DC-FE57-E3A0-A98A00C7F56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638676" y="1990724"/>
            <a:ext cx="4128806" cy="2708411"/>
          </a:xfrm>
        </p:spPr>
        <p:txBody>
          <a:bodyPr/>
          <a:lstStyle/>
          <a:p>
            <a:pPr marL="114302" indent="0">
              <a:buNone/>
            </a:pPr>
            <a:r>
              <a:rPr lang="en-US" dirty="0" err="1">
                <a:latin typeface="+mj-lt"/>
              </a:rPr>
              <a:t>firstName.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capitalize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()</a:t>
            </a:r>
          </a:p>
          <a:p>
            <a:pPr marL="114302" indent="0">
              <a:buNone/>
            </a:pPr>
            <a:endParaRPr lang="en-US" dirty="0">
              <a:latin typeface="+mj-lt"/>
            </a:endParaRPr>
          </a:p>
          <a:p>
            <a:pPr marL="114302" indent="0">
              <a:buNone/>
            </a:pPr>
            <a:r>
              <a:rPr lang="en-US" dirty="0" err="1">
                <a:latin typeface="+mj-lt"/>
              </a:rPr>
              <a:t>firstName.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upper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()</a:t>
            </a:r>
          </a:p>
          <a:p>
            <a:pPr marL="114302" indent="0">
              <a:buNone/>
            </a:pPr>
            <a:endParaRPr lang="en-US" dirty="0">
              <a:latin typeface="+mj-lt"/>
            </a:endParaRPr>
          </a:p>
          <a:p>
            <a:pPr marL="114302" indent="0">
              <a:buNone/>
            </a:pPr>
            <a:r>
              <a:rPr lang="en-US" dirty="0" err="1">
                <a:latin typeface="+mj-lt"/>
              </a:rPr>
              <a:t>firstName.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lower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()</a:t>
            </a:r>
          </a:p>
          <a:p>
            <a:pPr marL="114302" indent="0">
              <a:buNone/>
            </a:pPr>
            <a:endParaRPr lang="en-US" dirty="0">
              <a:latin typeface="+mj-lt"/>
            </a:endParaRPr>
          </a:p>
          <a:p>
            <a:pPr marL="114302" indent="0">
              <a:buNone/>
            </a:pPr>
            <a:r>
              <a:rPr lang="en-US" dirty="0">
                <a:latin typeface="+mj-lt"/>
              </a:rPr>
              <a:t>‘</a:t>
            </a:r>
            <a:r>
              <a:rPr lang="en-US" dirty="0" err="1">
                <a:latin typeface="+mj-lt"/>
              </a:rPr>
              <a:t>NoIce</a:t>
            </a:r>
            <a:r>
              <a:rPr lang="en-US" dirty="0">
                <a:latin typeface="+mj-lt"/>
              </a:rPr>
              <a:t>’.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lower()</a:t>
            </a:r>
            <a:r>
              <a:rPr lang="en-US" dirty="0">
                <a:latin typeface="+mj-lt"/>
              </a:rPr>
              <a:t>.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capitalize()</a:t>
            </a:r>
          </a:p>
        </p:txBody>
      </p:sp>
    </p:spTree>
    <p:extLst>
      <p:ext uri="{BB962C8B-B14F-4D97-AF65-F5344CB8AC3E}">
        <p14:creationId xmlns:p14="http://schemas.microsoft.com/office/powerpoint/2010/main" val="650530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>
          <a:extLst>
            <a:ext uri="{FF2B5EF4-FFF2-40B4-BE49-F238E27FC236}">
              <a16:creationId xmlns:a16="http://schemas.microsoft.com/office/drawing/2014/main" id="{4927C1E5-AC62-7EED-3F5F-02EBC790C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>
            <a:extLst>
              <a:ext uri="{FF2B5EF4-FFF2-40B4-BE49-F238E27FC236}">
                <a16:creationId xmlns:a16="http://schemas.microsoft.com/office/drawing/2014/main" id="{0B4B84CC-3E86-9EA2-CB0F-FEA330D199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6" tIns="91426" rIns="91426" bIns="91426" anchor="ctr" anchorCtr="0">
            <a:normAutofit/>
          </a:bodyPr>
          <a:lstStyle/>
          <a:p>
            <a:r>
              <a:rPr lang="en-US" dirty="0"/>
              <a:t>Learning Objectives: Strings</a:t>
            </a:r>
            <a:endParaRPr dirty="0"/>
          </a:p>
        </p:txBody>
      </p:sp>
      <p:sp>
        <p:nvSpPr>
          <p:cNvPr id="254" name="Google Shape;254;p36">
            <a:extLst>
              <a:ext uri="{FF2B5EF4-FFF2-40B4-BE49-F238E27FC236}">
                <a16:creationId xmlns:a16="http://schemas.microsoft.com/office/drawing/2014/main" id="{3AC5C495-6536-4BAA-F22C-A4E6254434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4409797" cy="2448000"/>
          </a:xfrm>
          <a:prstGeom prst="rect">
            <a:avLst/>
          </a:prstGeom>
        </p:spPr>
        <p:txBody>
          <a:bodyPr spcFirstLastPara="1" wrap="square" lIns="91426" tIns="91426" rIns="91426" bIns="91426" anchor="t" anchorCtr="0">
            <a:normAutofit/>
          </a:bodyPr>
          <a:lstStyle/>
          <a:p>
            <a:pPr marL="0" indent="0">
              <a:buNone/>
            </a:pPr>
            <a:r>
              <a:rPr lang="en-US" dirty="0"/>
              <a:t>Initialize string variables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Access values from string variables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Manipulate string values with immutability</a:t>
            </a:r>
          </a:p>
        </p:txBody>
      </p:sp>
    </p:spTree>
    <p:extLst>
      <p:ext uri="{BB962C8B-B14F-4D97-AF65-F5344CB8AC3E}">
        <p14:creationId xmlns:p14="http://schemas.microsoft.com/office/powerpoint/2010/main" val="29206176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753A770-1988-7317-9C18-0801F0EB9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 O I C E</a:t>
            </a:r>
            <a:br>
              <a:rPr lang="en-US" dirty="0"/>
            </a:br>
            <a:r>
              <a:rPr lang="en-US" dirty="0"/>
              <a:t>job</a:t>
            </a:r>
          </a:p>
        </p:txBody>
      </p:sp>
      <p:pic>
        <p:nvPicPr>
          <p:cNvPr id="88066" name="Picture 2">
            <a:extLst>
              <a:ext uri="{FF2B5EF4-FFF2-40B4-BE49-F238E27FC236}">
                <a16:creationId xmlns:a16="http://schemas.microsoft.com/office/drawing/2014/main" id="{AB87408D-F999-6B00-AD26-0C1140367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034" y="407718"/>
            <a:ext cx="2238597" cy="397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76220A2-3D42-E9D1-0093-FD78B21CF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8371" y="329621"/>
            <a:ext cx="2435124" cy="324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DB682352-C577-E8BF-BC2A-AC59F184CB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50889" y="2817345"/>
            <a:ext cx="3272606" cy="2046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3418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>
          <a:extLst>
            <a:ext uri="{FF2B5EF4-FFF2-40B4-BE49-F238E27FC236}">
              <a16:creationId xmlns:a16="http://schemas.microsoft.com/office/drawing/2014/main" id="{6A748A75-940F-1619-3BF7-B8C214CBB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>
            <a:extLst>
              <a:ext uri="{FF2B5EF4-FFF2-40B4-BE49-F238E27FC236}">
                <a16:creationId xmlns:a16="http://schemas.microsoft.com/office/drawing/2014/main" id="{81B4DDD7-FA2A-FF1B-15E6-C5554B485D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6" tIns="91426" rIns="91426" bIns="91426" anchor="ctr" anchorCtr="0">
            <a:normAutofit/>
          </a:bodyPr>
          <a:lstStyle/>
          <a:p>
            <a:r>
              <a:rPr lang="en-US" dirty="0"/>
              <a:t>Terminology</a:t>
            </a:r>
            <a:endParaRPr dirty="0"/>
          </a:p>
        </p:txBody>
      </p:sp>
      <p:sp>
        <p:nvSpPr>
          <p:cNvPr id="254" name="Google Shape;254;p36">
            <a:extLst>
              <a:ext uri="{FF2B5EF4-FFF2-40B4-BE49-F238E27FC236}">
                <a16:creationId xmlns:a16="http://schemas.microsoft.com/office/drawing/2014/main" id="{36A8E2EF-5754-0DD5-DAEB-F0A3BEF4C28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723455" cy="2095500"/>
          </a:xfrm>
          <a:prstGeom prst="rect">
            <a:avLst/>
          </a:prstGeom>
        </p:spPr>
        <p:txBody>
          <a:bodyPr spcFirstLastPara="1" wrap="square" lIns="91426" tIns="91426" rIns="91426" bIns="91426" anchor="t" anchorCtr="0">
            <a:normAutofit/>
          </a:bodyPr>
          <a:lstStyle/>
          <a:p>
            <a:pPr marL="0" indent="0">
              <a:buNone/>
            </a:pPr>
            <a:r>
              <a:rPr lang="en-US" dirty="0"/>
              <a:t>Key Python term – can you guess?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362C48-D70C-3434-6319-221445E5E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174" y="305930"/>
            <a:ext cx="2104379" cy="2095500"/>
          </a:xfrm>
          <a:prstGeom prst="rect">
            <a:avLst/>
          </a:prstGeom>
        </p:spPr>
      </p:pic>
      <p:pic>
        <p:nvPicPr>
          <p:cNvPr id="4098" name="Picture 2" descr="Iced Miami Cuban Link Choker necklace Ice out icy chain 14k Gold Plated  12mm 22&amp;#034; | eBay">
            <a:extLst>
              <a:ext uri="{FF2B5EF4-FFF2-40B4-BE49-F238E27FC236}">
                <a16:creationId xmlns:a16="http://schemas.microsoft.com/office/drawing/2014/main" id="{8F41350F-5D26-465A-F960-5C372CAB1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86068" y="461046"/>
            <a:ext cx="1284826" cy="171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1">
            <a:extLst>
              <a:ext uri="{FF2B5EF4-FFF2-40B4-BE49-F238E27FC236}">
                <a16:creationId xmlns:a16="http://schemas.microsoft.com/office/drawing/2014/main" id="{E5BF54C5-EC91-B291-95A4-12922E003F4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102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Cascadia Mono" panose="020B0609020000020004" pitchFamily="49" charset="0"/>
                <a:cs typeface="Calibri" panose="020F0502020204030204" pitchFamily="34" charset="0"/>
                <a:sym typeface="Calibri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3600" b="1" dirty="0">
                <a:solidFill>
                  <a:schemeClr val="tx2">
                    <a:lumMod val="1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79907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>
          <a:extLst>
            <a:ext uri="{FF2B5EF4-FFF2-40B4-BE49-F238E27FC236}">
              <a16:creationId xmlns:a16="http://schemas.microsoft.com/office/drawing/2014/main" id="{E71D834A-9C9D-EF5D-E6A0-39E39B2A8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0D426E4-16D7-D78A-30EA-872F36FC2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282" y="1145839"/>
            <a:ext cx="3582812" cy="2737269"/>
          </a:xfrm>
          <a:prstGeom prst="rect">
            <a:avLst/>
          </a:prstGeom>
        </p:spPr>
      </p:pic>
      <p:sp>
        <p:nvSpPr>
          <p:cNvPr id="253" name="Google Shape;253;p36">
            <a:extLst>
              <a:ext uri="{FF2B5EF4-FFF2-40B4-BE49-F238E27FC236}">
                <a16:creationId xmlns:a16="http://schemas.microsoft.com/office/drawing/2014/main" id="{3C0D99C6-37D6-FF63-AB59-AB9663C003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6" tIns="91426" rIns="91426" bIns="91426" anchor="ctr" anchorCtr="0">
            <a:normAutofit/>
          </a:bodyPr>
          <a:lstStyle/>
          <a:p>
            <a:r>
              <a:rPr lang="en-US" dirty="0"/>
              <a:t>Terminology</a:t>
            </a:r>
            <a:endParaRPr dirty="0"/>
          </a:p>
        </p:txBody>
      </p:sp>
      <p:sp>
        <p:nvSpPr>
          <p:cNvPr id="254" name="Google Shape;254;p36">
            <a:extLst>
              <a:ext uri="{FF2B5EF4-FFF2-40B4-BE49-F238E27FC236}">
                <a16:creationId xmlns:a16="http://schemas.microsoft.com/office/drawing/2014/main" id="{5F0E47DC-1725-AF39-C451-FDD387ECF13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723455" cy="2095500"/>
          </a:xfrm>
          <a:prstGeom prst="rect">
            <a:avLst/>
          </a:prstGeom>
        </p:spPr>
        <p:txBody>
          <a:bodyPr spcFirstLastPara="1" wrap="square" lIns="91426" tIns="91426" rIns="91426" bIns="91426" anchor="t" anchorCtr="0">
            <a:normAutofit/>
          </a:bodyPr>
          <a:lstStyle/>
          <a:p>
            <a:pPr marL="0" indent="0">
              <a:buNone/>
            </a:pPr>
            <a:r>
              <a:rPr lang="en-US" dirty="0"/>
              <a:t>Key Python term – can you guess?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AEB9E4-FB0E-ECBA-21DD-3AEC58CD7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174" y="305930"/>
            <a:ext cx="2104379" cy="2095500"/>
          </a:xfrm>
          <a:prstGeom prst="rect">
            <a:avLst/>
          </a:prstGeom>
        </p:spPr>
      </p:pic>
      <p:sp>
        <p:nvSpPr>
          <p:cNvPr id="17" name="Subtitle 1">
            <a:extLst>
              <a:ext uri="{FF2B5EF4-FFF2-40B4-BE49-F238E27FC236}">
                <a16:creationId xmlns:a16="http://schemas.microsoft.com/office/drawing/2014/main" id="{E3C78F5E-9AFA-85DC-A933-405DF99F61F4}"/>
              </a:ext>
            </a:extLst>
          </p:cNvPr>
          <p:cNvSpPr txBox="1">
            <a:spLocks/>
          </p:cNvSpPr>
          <p:nvPr/>
        </p:nvSpPr>
        <p:spPr>
          <a:xfrm>
            <a:off x="4785870" y="2941100"/>
            <a:ext cx="5859900" cy="916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Cascadia Mono" panose="020B0609020000020004" pitchFamily="49" charset="0"/>
                <a:cs typeface="Calibri" panose="020F0502020204030204" pitchFamily="34" charset="0"/>
                <a:sym typeface="Calibri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3600" b="1" dirty="0">
                <a:solidFill>
                  <a:schemeClr val="tx2">
                    <a:lumMod val="10000"/>
                  </a:schemeClr>
                </a:solidFill>
              </a:rPr>
              <a:t>Chaining</a:t>
            </a:r>
          </a:p>
        </p:txBody>
      </p:sp>
      <p:pic>
        <p:nvPicPr>
          <p:cNvPr id="4098" name="Picture 2" descr="Iced Miami Cuban Link Choker necklace Ice out icy chain 14k Gold Plated  12mm 22&amp;#034; | eBay">
            <a:extLst>
              <a:ext uri="{FF2B5EF4-FFF2-40B4-BE49-F238E27FC236}">
                <a16:creationId xmlns:a16="http://schemas.microsoft.com/office/drawing/2014/main" id="{A03F09F0-4421-B320-BB6B-52669E17E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86068" y="461046"/>
            <a:ext cx="1284826" cy="171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1">
            <a:extLst>
              <a:ext uri="{FF2B5EF4-FFF2-40B4-BE49-F238E27FC236}">
                <a16:creationId xmlns:a16="http://schemas.microsoft.com/office/drawing/2014/main" id="{A5A8A694-6B34-9B42-69A8-C73F5EE2001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102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Cascadia Mono" panose="020B0609020000020004" pitchFamily="49" charset="0"/>
                <a:cs typeface="Calibri" panose="020F0502020204030204" pitchFamily="34" charset="0"/>
                <a:sym typeface="Calibri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3600" b="1" dirty="0">
                <a:solidFill>
                  <a:schemeClr val="tx2">
                    <a:lumMod val="1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95716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>
          <a:extLst>
            <a:ext uri="{FF2B5EF4-FFF2-40B4-BE49-F238E27FC236}">
              <a16:creationId xmlns:a16="http://schemas.microsoft.com/office/drawing/2014/main" id="{7C1B6E5A-5951-9D1A-A616-AD265A56B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>
            <a:extLst>
              <a:ext uri="{FF2B5EF4-FFF2-40B4-BE49-F238E27FC236}">
                <a16:creationId xmlns:a16="http://schemas.microsoft.com/office/drawing/2014/main" id="{BEFBCF3E-2452-1ACE-AC2E-E71CC437B6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6" tIns="91426" rIns="91426" bIns="91426" anchor="ctr" anchorCtr="0">
            <a:normAutofit/>
          </a:bodyPr>
          <a:lstStyle/>
          <a:p>
            <a:r>
              <a:rPr lang="en-US" dirty="0"/>
              <a:t>Terminology</a:t>
            </a:r>
            <a:endParaRPr dirty="0"/>
          </a:p>
        </p:txBody>
      </p:sp>
      <p:sp>
        <p:nvSpPr>
          <p:cNvPr id="254" name="Google Shape;254;p36">
            <a:extLst>
              <a:ext uri="{FF2B5EF4-FFF2-40B4-BE49-F238E27FC236}">
                <a16:creationId xmlns:a16="http://schemas.microsoft.com/office/drawing/2014/main" id="{6D06E4BA-0B23-020F-6335-1DAAEEA0386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723455" cy="2095500"/>
          </a:xfrm>
          <a:prstGeom prst="rect">
            <a:avLst/>
          </a:prstGeom>
        </p:spPr>
        <p:txBody>
          <a:bodyPr spcFirstLastPara="1" wrap="square" lIns="91426" tIns="91426" rIns="91426" bIns="91426" anchor="t" anchorCtr="0"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Sequential access of properties or methods originating from the same variable, data, or object.  This programming pattern can be more readable sometimes.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myVariable</a:t>
            </a:r>
          </a:p>
          <a:p>
            <a:pPr marL="0" indent="0">
              <a:buNone/>
            </a:pPr>
            <a:r>
              <a:rPr lang="en-US" dirty="0"/>
              <a:t>  .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filter(</a:t>
            </a:r>
            <a:r>
              <a:rPr lang="en-US" dirty="0"/>
              <a:t>unwanted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/>
              <a:t>  .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sum()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9686FE-D37D-4773-467C-05935884E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174" y="305930"/>
            <a:ext cx="2104379" cy="2095500"/>
          </a:xfrm>
          <a:prstGeom prst="rect">
            <a:avLst/>
          </a:prstGeom>
        </p:spPr>
      </p:pic>
      <p:pic>
        <p:nvPicPr>
          <p:cNvPr id="4098" name="Picture 2" descr="Iced Miami Cuban Link Choker necklace Ice out icy chain 14k Gold Plated  12mm 22&amp;#034; | eBay">
            <a:extLst>
              <a:ext uri="{FF2B5EF4-FFF2-40B4-BE49-F238E27FC236}">
                <a16:creationId xmlns:a16="http://schemas.microsoft.com/office/drawing/2014/main" id="{F1D5C396-0443-D32D-0428-FE2610773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86068" y="461046"/>
            <a:ext cx="1284826" cy="171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983A84-EC1A-DDC9-C154-A5CBBF9446B2}"/>
              </a:ext>
            </a:extLst>
          </p:cNvPr>
          <p:cNvSpPr txBox="1"/>
          <p:nvPr/>
        </p:nvSpPr>
        <p:spPr>
          <a:xfrm>
            <a:off x="2984187" y="3592901"/>
            <a:ext cx="464407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2" indent="0">
              <a:buNone/>
            </a:pPr>
            <a:r>
              <a:rPr lang="en-US" dirty="0">
                <a:latin typeface="+mj-lt"/>
              </a:rPr>
              <a:t>‘NoIce’</a:t>
            </a:r>
          </a:p>
          <a:p>
            <a:pPr marL="114302" indent="0">
              <a:buNone/>
            </a:pPr>
            <a:r>
              <a:rPr lang="en-US" dirty="0">
                <a:latin typeface="+mj-lt"/>
              </a:rPr>
              <a:t>  .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lower()</a:t>
            </a:r>
          </a:p>
          <a:p>
            <a:pPr marL="114302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 </a:t>
            </a:r>
            <a:r>
              <a:rPr lang="en-US" dirty="0">
                <a:latin typeface="+mj-lt"/>
              </a:rPr>
              <a:t>.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capitalize()</a:t>
            </a:r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B3349180-B439-1134-8F5D-A527439AAE4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102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 panose="020F0502020204030204" pitchFamily="34" charset="0"/>
                <a:ea typeface="Cascadia Mono" panose="020B0609020000020004" pitchFamily="49" charset="0"/>
                <a:cs typeface="Calibri" panose="020F0502020204030204" pitchFamily="34" charset="0"/>
                <a:sym typeface="Calibri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3600" b="1" dirty="0">
                <a:solidFill>
                  <a:schemeClr val="tx2">
                    <a:lumMod val="10000"/>
                  </a:schemeClr>
                </a:solidFill>
              </a:rPr>
              <a:t>Chaining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57054C-88E9-1386-D81B-8468D19094EE}"/>
              </a:ext>
            </a:extLst>
          </p:cNvPr>
          <p:cNvGrpSpPr/>
          <p:nvPr/>
        </p:nvGrpSpPr>
        <p:grpSpPr>
          <a:xfrm>
            <a:off x="3657748" y="162672"/>
            <a:ext cx="1672418" cy="2249644"/>
            <a:chOff x="6562393" y="626415"/>
            <a:chExt cx="1898640" cy="232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BD11958-0B1B-ABDE-8D91-4E00C5422765}"/>
                    </a:ext>
                  </a:extLst>
                </p14:cNvPr>
                <p14:cNvContentPartPr/>
                <p14:nvPr/>
              </p14:nvContentPartPr>
              <p14:xfrm>
                <a:off x="6562393" y="626415"/>
                <a:ext cx="1465560" cy="23220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0B38121-F1F0-8BCB-4463-8E23DF8FC1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53393" y="617775"/>
                  <a:ext cx="1483200" cy="23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EC24381-720B-8900-7281-52FE686ADDB4}"/>
                    </a:ext>
                  </a:extLst>
                </p14:cNvPr>
                <p14:cNvContentPartPr/>
                <p14:nvPr/>
              </p14:nvContentPartPr>
              <p14:xfrm>
                <a:off x="6691273" y="1276215"/>
                <a:ext cx="1769760" cy="1581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64C8C1B-3107-A1CB-A421-A0A573E89BE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682273" y="1267575"/>
                  <a:ext cx="1787400" cy="159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B2945D2-046C-52A6-AEA0-3499A6E3D345}"/>
              </a:ext>
            </a:extLst>
          </p:cNvPr>
          <p:cNvGrpSpPr/>
          <p:nvPr/>
        </p:nvGrpSpPr>
        <p:grpSpPr>
          <a:xfrm>
            <a:off x="5235525" y="253108"/>
            <a:ext cx="1672418" cy="2249644"/>
            <a:chOff x="6562393" y="626415"/>
            <a:chExt cx="1898640" cy="232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36367E4-9979-7849-FB5E-3B66C6BB70AB}"/>
                    </a:ext>
                  </a:extLst>
                </p14:cNvPr>
                <p14:cNvContentPartPr/>
                <p14:nvPr/>
              </p14:nvContentPartPr>
              <p14:xfrm>
                <a:off x="6562393" y="626415"/>
                <a:ext cx="1465560" cy="23220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0B38121-F1F0-8BCB-4463-8E23DF8FC15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53393" y="617775"/>
                  <a:ext cx="1483200" cy="23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CD68419-20A8-C5A5-467B-8F5C2FCB4A8B}"/>
                    </a:ext>
                  </a:extLst>
                </p14:cNvPr>
                <p14:cNvContentPartPr/>
                <p14:nvPr/>
              </p14:nvContentPartPr>
              <p14:xfrm>
                <a:off x="6691273" y="1276215"/>
                <a:ext cx="1769760" cy="1581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64C8C1B-3107-A1CB-A421-A0A573E89BE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682273" y="1267575"/>
                  <a:ext cx="1787400" cy="1599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629716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6" tIns="91426" rIns="91426" bIns="91426" anchor="ctr" anchorCtr="0">
            <a:normAutofit/>
          </a:bodyPr>
          <a:lstStyle/>
          <a:p>
            <a:r>
              <a:rPr lang="en-US" dirty="0"/>
              <a:t>Terminology</a:t>
            </a:r>
            <a:endParaRPr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D7F56DBD-E2D6-2ABB-D126-EF3A254CA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9150" y="1550700"/>
            <a:ext cx="5859900" cy="91635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2">
                    <a:lumMod val="10000"/>
                  </a:schemeClr>
                </a:solidFill>
              </a:rPr>
              <a:t>Immutable</a:t>
            </a:r>
          </a:p>
        </p:txBody>
      </p:sp>
      <p:sp>
        <p:nvSpPr>
          <p:cNvPr id="254" name="Google Shape;254;p36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6745432" cy="2095500"/>
          </a:xfrm>
          <a:prstGeom prst="rect">
            <a:avLst/>
          </a:prstGeom>
        </p:spPr>
        <p:txBody>
          <a:bodyPr spcFirstLastPara="1" wrap="square" lIns="91426" tIns="91426" rIns="91426" bIns="91426" anchor="t" anchorCtr="0">
            <a:normAutofit/>
          </a:bodyPr>
          <a:lstStyle/>
          <a:p>
            <a:pPr marL="0" indent="0">
              <a:buNone/>
            </a:pPr>
            <a:r>
              <a:rPr lang="en-US" dirty="0"/>
              <a:t>Once a string is initialized or returned from a method, the string is considered constant and </a:t>
            </a:r>
            <a:r>
              <a:rPr lang="en-US" i="1" dirty="0"/>
              <a:t>immutable</a:t>
            </a:r>
            <a:r>
              <a:rPr lang="en-US" dirty="0"/>
              <a:t>. Directly changing strings is forbidden in Python.</a:t>
            </a:r>
          </a:p>
          <a:p>
            <a:pPr marL="0" indent="0">
              <a:buNone/>
            </a:pPr>
            <a:endParaRPr lang="en-US" dirty="0">
              <a:solidFill>
                <a:srgbClr val="233A44"/>
              </a:solidFill>
              <a:latin typeface="+mj-lt"/>
              <a:ea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rgbClr val="233A44"/>
                </a:solidFill>
                <a:latin typeface="+mj-lt"/>
                <a:ea typeface="Cascadia Mono" panose="020B0609020000020004" pitchFamily="49" charset="0"/>
                <a:cs typeface="Cascadia Mono" panose="020B0609020000020004" pitchFamily="49" charset="0"/>
              </a:rPr>
              <a:t>noIce</a:t>
            </a:r>
            <a:r>
              <a:rPr lang="en-US" dirty="0">
                <a:solidFill>
                  <a:srgbClr val="233A44"/>
                </a:solidFill>
                <a:latin typeface="+mj-lt"/>
                <a:ea typeface="Cascadia Mono" panose="020B0609020000020004" pitchFamily="49" charset="0"/>
                <a:cs typeface="Cascadia Mono" panose="020B0609020000020004" pitchFamily="49" charset="0"/>
              </a:rPr>
              <a:t> =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33A44"/>
                </a:solidFill>
                <a:effectLst/>
                <a:uLnTx/>
                <a:uFillTx/>
                <a:latin typeface="+mj-lt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‘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233A44"/>
                </a:solidFill>
                <a:effectLst/>
                <a:uLnTx/>
                <a:uFillTx/>
                <a:latin typeface="+mj-lt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NoIce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33A44"/>
                </a:solidFill>
                <a:effectLst/>
                <a:uLnTx/>
                <a:uFillTx/>
                <a:latin typeface="+mj-lt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’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233A44"/>
                </a:solidFill>
                <a:effectLst/>
                <a:uLnTx/>
                <a:uFillTx/>
                <a:latin typeface="+mj-lt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noIce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33A44"/>
                </a:solidFill>
                <a:effectLst/>
                <a:uLnTx/>
                <a:uFillTx/>
                <a:latin typeface="+mj-lt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[2] = ‘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233A44"/>
                </a:solidFill>
                <a:effectLst/>
                <a:uLnTx/>
                <a:uFillTx/>
                <a:latin typeface="+mj-lt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i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33A44"/>
                </a:solidFill>
                <a:effectLst/>
                <a:uLnTx/>
                <a:uFillTx/>
                <a:latin typeface="+mj-lt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’    # …??? </a:t>
            </a:r>
            <a:endParaRPr lang="en-US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1A9849-5118-2210-E5C0-E0B97EA7300C}"/>
              </a:ext>
            </a:extLst>
          </p:cNvPr>
          <p:cNvSpPr txBox="1"/>
          <p:nvPr/>
        </p:nvSpPr>
        <p:spPr>
          <a:xfrm>
            <a:off x="3867056" y="3749062"/>
            <a:ext cx="464407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2" indent="0">
              <a:buNone/>
            </a:pPr>
            <a:r>
              <a:rPr lang="en-US" dirty="0">
                <a:latin typeface="+mj-lt"/>
              </a:rPr>
              <a:t>‘</a:t>
            </a:r>
            <a:r>
              <a:rPr lang="en-US" dirty="0" err="1">
                <a:latin typeface="+mj-lt"/>
              </a:rPr>
              <a:t>NoIce</a:t>
            </a:r>
            <a:r>
              <a:rPr lang="en-US" dirty="0">
                <a:latin typeface="+mj-lt"/>
              </a:rPr>
              <a:t>’            	# memory – ‘</a:t>
            </a:r>
            <a:r>
              <a:rPr lang="en-US" dirty="0" err="1">
                <a:latin typeface="+mj-lt"/>
              </a:rPr>
              <a:t>NoIce</a:t>
            </a:r>
            <a:r>
              <a:rPr lang="en-US" dirty="0">
                <a:latin typeface="+mj-lt"/>
              </a:rPr>
              <a:t>’ </a:t>
            </a:r>
          </a:p>
          <a:p>
            <a:pPr marL="114302" indent="0">
              <a:buNone/>
            </a:pPr>
            <a:r>
              <a:rPr lang="en-US" dirty="0">
                <a:latin typeface="+mj-lt"/>
              </a:rPr>
              <a:t>  .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lower()</a:t>
            </a:r>
            <a:r>
              <a:rPr lang="en-US" dirty="0">
                <a:latin typeface="+mj-lt"/>
              </a:rPr>
              <a:t> 		# ‘</a:t>
            </a:r>
            <a:r>
              <a:rPr lang="en-US" dirty="0" err="1">
                <a:latin typeface="+mj-lt"/>
              </a:rPr>
              <a:t>noice</a:t>
            </a:r>
            <a:r>
              <a:rPr lang="en-US" dirty="0">
                <a:latin typeface="+mj-lt"/>
              </a:rPr>
              <a:t>’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</a:endParaRPr>
          </a:p>
          <a:p>
            <a:pPr marL="114302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  </a:t>
            </a:r>
            <a:r>
              <a:rPr lang="en-US" dirty="0">
                <a:latin typeface="+mj-lt"/>
              </a:rPr>
              <a:t>.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capitalize()</a:t>
            </a:r>
            <a:r>
              <a:rPr lang="en-US" dirty="0">
                <a:latin typeface="+mj-lt"/>
              </a:rPr>
              <a:t> 	# ‘</a:t>
            </a:r>
            <a:r>
              <a:rPr lang="en-US" dirty="0" err="1">
                <a:latin typeface="+mj-lt"/>
              </a:rPr>
              <a:t>Noice</a:t>
            </a:r>
            <a:r>
              <a:rPr lang="en-US" dirty="0">
                <a:latin typeface="+mj-lt"/>
              </a:rPr>
              <a:t>’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4" name="Picture 2" descr="Egyptian pyramids - Wikipedia">
            <a:extLst>
              <a:ext uri="{FF2B5EF4-FFF2-40B4-BE49-F238E27FC236}">
                <a16:creationId xmlns:a16="http://schemas.microsoft.com/office/drawing/2014/main" id="{04B8B1B2-575C-2ED0-14FB-E6B44702D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3877" y="817178"/>
            <a:ext cx="2206602" cy="146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376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>
          <a:extLst>
            <a:ext uri="{FF2B5EF4-FFF2-40B4-BE49-F238E27FC236}">
              <a16:creationId xmlns:a16="http://schemas.microsoft.com/office/drawing/2014/main" id="{5B6F9A18-C079-5A14-CD05-1423969C1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>
            <a:extLst>
              <a:ext uri="{FF2B5EF4-FFF2-40B4-BE49-F238E27FC236}">
                <a16:creationId xmlns:a16="http://schemas.microsoft.com/office/drawing/2014/main" id="{97F6F585-786D-3D5D-CCBA-32CCDEEEBA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6" tIns="91426" rIns="91426" bIns="91426" anchor="ctr" anchorCtr="0">
            <a:normAutofit/>
          </a:bodyPr>
          <a:lstStyle/>
          <a:p>
            <a:r>
              <a:rPr lang="en-US" dirty="0"/>
              <a:t>Terminology</a:t>
            </a:r>
            <a:endParaRPr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D255837-0F0F-A4F0-CFEB-C7FB30FAB6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9150" y="1550700"/>
            <a:ext cx="5859900" cy="91635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2">
                    <a:lumMod val="10000"/>
                  </a:schemeClr>
                </a:solidFill>
              </a:rPr>
              <a:t>Idempotent</a:t>
            </a:r>
          </a:p>
        </p:txBody>
      </p:sp>
      <p:sp>
        <p:nvSpPr>
          <p:cNvPr id="254" name="Google Shape;254;p36">
            <a:extLst>
              <a:ext uri="{FF2B5EF4-FFF2-40B4-BE49-F238E27FC236}">
                <a16:creationId xmlns:a16="http://schemas.microsoft.com/office/drawing/2014/main" id="{23F1F846-81C2-C3C5-4250-5537CCA082F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19149" y="2815734"/>
            <a:ext cx="7536831" cy="1746816"/>
          </a:xfrm>
          <a:prstGeom prst="rect">
            <a:avLst/>
          </a:prstGeom>
        </p:spPr>
        <p:txBody>
          <a:bodyPr spcFirstLastPara="1" wrap="square" lIns="91426" tIns="91426" rIns="91426" bIns="91426" anchor="t" anchorCtr="0">
            <a:normAutofit lnSpcReduction="10000"/>
          </a:bodyPr>
          <a:lstStyle/>
          <a:p>
            <a:pPr marL="0" indent="0">
              <a:buNone/>
            </a:pPr>
            <a:r>
              <a:rPr lang="en-US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no matter how many times you execute </a:t>
            </a:r>
            <a:r>
              <a:rPr lang="en-US" dirty="0">
                <a:solidFill>
                  <a:srgbClr val="040C28"/>
                </a:solidFill>
                <a:latin typeface="Google Sans"/>
              </a:rPr>
              <a:t>something</a:t>
            </a:r>
            <a:r>
              <a:rPr lang="en-US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, you always get the same result for the same input</a:t>
            </a:r>
          </a:p>
          <a:p>
            <a:pPr marL="0" indent="0">
              <a:buNone/>
            </a:pPr>
            <a:endParaRPr lang="en-US" dirty="0">
              <a:solidFill>
                <a:srgbClr val="040C28"/>
              </a:solidFill>
              <a:latin typeface="Google San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40C28"/>
                </a:solidFill>
                <a:latin typeface="Google Sans"/>
              </a:rPr>
              <a:t>This concept will become </a:t>
            </a:r>
            <a:r>
              <a:rPr lang="en-US" b="1" dirty="0">
                <a:solidFill>
                  <a:srgbClr val="040C28"/>
                </a:solidFill>
                <a:latin typeface="Google Sans"/>
              </a:rPr>
              <a:t>very</a:t>
            </a:r>
            <a:r>
              <a:rPr lang="en-US" dirty="0">
                <a:solidFill>
                  <a:srgbClr val="040C28"/>
                </a:solidFill>
                <a:latin typeface="Google Sans"/>
              </a:rPr>
              <a:t> </a:t>
            </a:r>
            <a:r>
              <a:rPr lang="en-US" b="1" dirty="0">
                <a:solidFill>
                  <a:srgbClr val="040C28"/>
                </a:solidFill>
                <a:latin typeface="Google Sans"/>
              </a:rPr>
              <a:t>important</a:t>
            </a:r>
            <a:r>
              <a:rPr lang="en-US" dirty="0">
                <a:solidFill>
                  <a:srgbClr val="040C28"/>
                </a:solidFill>
                <a:latin typeface="Google Sans"/>
              </a:rPr>
              <a:t> in mathematics, computer science, and especially in </a:t>
            </a:r>
            <a:r>
              <a:rPr lang="en-US" b="1" dirty="0">
                <a:solidFill>
                  <a:srgbClr val="040C28"/>
                </a:solidFill>
                <a:latin typeface="Google Sans"/>
              </a:rPr>
              <a:t>software engineering</a:t>
            </a:r>
            <a:r>
              <a:rPr lang="en-US" dirty="0">
                <a:solidFill>
                  <a:srgbClr val="040C28"/>
                </a:solidFill>
                <a:latin typeface="Google Sans"/>
              </a:rPr>
              <a:t> </a:t>
            </a:r>
            <a:r>
              <a:rPr lang="en-US" b="1" dirty="0">
                <a:solidFill>
                  <a:srgbClr val="040C28"/>
                </a:solidFill>
                <a:latin typeface="Google Sans"/>
              </a:rPr>
              <a:t>(i.e. API development).</a:t>
            </a:r>
            <a:endParaRPr lang="en-US" b="1" dirty="0">
              <a:latin typeface="+mj-lt"/>
            </a:endParaRPr>
          </a:p>
        </p:txBody>
      </p:sp>
      <p:pic>
        <p:nvPicPr>
          <p:cNvPr id="2050" name="Picture 2" descr="We are Crazy but not Insane. Albert Einstein (a creative… | by Femi Longe |  Medium">
            <a:extLst>
              <a:ext uri="{FF2B5EF4-FFF2-40B4-BE49-F238E27FC236}">
                <a16:creationId xmlns:a16="http://schemas.microsoft.com/office/drawing/2014/main" id="{34BAF5B7-6176-A661-BB1C-4BE645EE7C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64" t="7975"/>
          <a:stretch/>
        </p:blipFill>
        <p:spPr bwMode="auto">
          <a:xfrm>
            <a:off x="4458421" y="184517"/>
            <a:ext cx="4482343" cy="246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2319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>
          <a:extLst>
            <a:ext uri="{FF2B5EF4-FFF2-40B4-BE49-F238E27FC236}">
              <a16:creationId xmlns:a16="http://schemas.microsoft.com/office/drawing/2014/main" id="{D9FE8C80-56BE-8F2C-4AD0-E750C2B14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>
            <a:extLst>
              <a:ext uri="{FF2B5EF4-FFF2-40B4-BE49-F238E27FC236}">
                <a16:creationId xmlns:a16="http://schemas.microsoft.com/office/drawing/2014/main" id="{55D7277A-8549-14C3-4D0E-28F438DBDE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6" tIns="91426" rIns="91426" bIns="91426" anchor="ctr" anchorCtr="0">
            <a:normAutofit/>
          </a:bodyPr>
          <a:lstStyle/>
          <a:p>
            <a:r>
              <a:rPr lang="en-US" dirty="0"/>
              <a:t>Terminology</a:t>
            </a:r>
            <a:endParaRPr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A207F433-EDF3-98CE-DDA1-C4F7B9D2B5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9150" y="1550700"/>
            <a:ext cx="5859900" cy="91635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2">
                    <a:lumMod val="10000"/>
                  </a:schemeClr>
                </a:solidFill>
              </a:rPr>
              <a:t>Idempotent</a:t>
            </a:r>
          </a:p>
        </p:txBody>
      </p:sp>
      <p:sp>
        <p:nvSpPr>
          <p:cNvPr id="254" name="Google Shape;254;p36">
            <a:extLst>
              <a:ext uri="{FF2B5EF4-FFF2-40B4-BE49-F238E27FC236}">
                <a16:creationId xmlns:a16="http://schemas.microsoft.com/office/drawing/2014/main" id="{D6620A05-5F2C-B604-CA6B-17707EEC67D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19149" y="2815734"/>
            <a:ext cx="7536831" cy="1746816"/>
          </a:xfrm>
          <a:prstGeom prst="rect">
            <a:avLst/>
          </a:prstGeom>
        </p:spPr>
        <p:txBody>
          <a:bodyPr spcFirstLastPara="1" wrap="square" lIns="91426" tIns="91426" rIns="91426" bIns="91426" anchor="t" anchorCtr="0">
            <a:normAutofit lnSpcReduction="10000"/>
          </a:bodyPr>
          <a:lstStyle/>
          <a:p>
            <a:pPr marL="0" indent="0">
              <a:buNone/>
            </a:pPr>
            <a:r>
              <a:rPr lang="en-US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no matter how many times you execute </a:t>
            </a:r>
            <a:r>
              <a:rPr lang="en-US" dirty="0">
                <a:solidFill>
                  <a:srgbClr val="040C28"/>
                </a:solidFill>
                <a:latin typeface="Google Sans"/>
              </a:rPr>
              <a:t>something</a:t>
            </a:r>
            <a:r>
              <a:rPr lang="en-US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, you always get the same result for the same input</a:t>
            </a:r>
          </a:p>
          <a:p>
            <a:pPr marL="0" indent="0">
              <a:buNone/>
            </a:pPr>
            <a:endParaRPr lang="en-US" dirty="0">
              <a:solidFill>
                <a:srgbClr val="040C28"/>
              </a:solidFill>
              <a:latin typeface="Google San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40C28"/>
                </a:solidFill>
                <a:latin typeface="Google Sans"/>
              </a:rPr>
              <a:t>This concept will become </a:t>
            </a:r>
            <a:r>
              <a:rPr lang="en-US" b="1" dirty="0">
                <a:solidFill>
                  <a:srgbClr val="040C28"/>
                </a:solidFill>
                <a:latin typeface="Google Sans"/>
              </a:rPr>
              <a:t>very</a:t>
            </a:r>
            <a:r>
              <a:rPr lang="en-US" dirty="0">
                <a:solidFill>
                  <a:srgbClr val="040C28"/>
                </a:solidFill>
                <a:latin typeface="Google Sans"/>
              </a:rPr>
              <a:t> </a:t>
            </a:r>
            <a:r>
              <a:rPr lang="en-US" b="1" dirty="0">
                <a:solidFill>
                  <a:srgbClr val="040C28"/>
                </a:solidFill>
                <a:latin typeface="Google Sans"/>
              </a:rPr>
              <a:t>important</a:t>
            </a:r>
            <a:r>
              <a:rPr lang="en-US" dirty="0">
                <a:solidFill>
                  <a:srgbClr val="040C28"/>
                </a:solidFill>
                <a:latin typeface="Google Sans"/>
              </a:rPr>
              <a:t> in mathematics, computer science, and especially in </a:t>
            </a:r>
            <a:r>
              <a:rPr lang="en-US" b="1" dirty="0">
                <a:solidFill>
                  <a:srgbClr val="040C28"/>
                </a:solidFill>
                <a:latin typeface="Google Sans"/>
              </a:rPr>
              <a:t>software engineering</a:t>
            </a:r>
            <a:r>
              <a:rPr lang="en-US" dirty="0">
                <a:solidFill>
                  <a:srgbClr val="040C28"/>
                </a:solidFill>
                <a:latin typeface="Google Sans"/>
              </a:rPr>
              <a:t> </a:t>
            </a:r>
            <a:r>
              <a:rPr lang="en-US" b="1" dirty="0">
                <a:solidFill>
                  <a:srgbClr val="040C28"/>
                </a:solidFill>
                <a:latin typeface="Google Sans"/>
              </a:rPr>
              <a:t>(i.e. API development).</a:t>
            </a:r>
            <a:endParaRPr lang="en-US" b="1" dirty="0">
              <a:latin typeface="+mj-lt"/>
            </a:endParaRPr>
          </a:p>
        </p:txBody>
      </p:sp>
      <p:pic>
        <p:nvPicPr>
          <p:cNvPr id="2050" name="Picture 2" descr="We are Crazy but not Insane. Albert Einstein (a creative… | by Femi Longe |  Medium">
            <a:extLst>
              <a:ext uri="{FF2B5EF4-FFF2-40B4-BE49-F238E27FC236}">
                <a16:creationId xmlns:a16="http://schemas.microsoft.com/office/drawing/2014/main" id="{607085D0-163A-E912-FDF1-39F6AAF53D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64" t="7975"/>
          <a:stretch/>
        </p:blipFill>
        <p:spPr bwMode="auto">
          <a:xfrm>
            <a:off x="4458421" y="184517"/>
            <a:ext cx="4482343" cy="246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AD9F88-03F2-6B01-978E-15652614860C}"/>
              </a:ext>
            </a:extLst>
          </p:cNvPr>
          <p:cNvSpPr/>
          <p:nvPr/>
        </p:nvSpPr>
        <p:spPr>
          <a:xfrm>
            <a:off x="4661211" y="727411"/>
            <a:ext cx="215590" cy="260195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7646B3-AB5C-86EC-BB78-C7415D5C4271}"/>
              </a:ext>
            </a:extLst>
          </p:cNvPr>
          <p:cNvSpPr/>
          <p:nvPr/>
        </p:nvSpPr>
        <p:spPr>
          <a:xfrm>
            <a:off x="4510459" y="1420502"/>
            <a:ext cx="1073628" cy="260195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same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F14497-BD89-8BD5-DF8B-F57A7D12BB69}"/>
              </a:ext>
            </a:extLst>
          </p:cNvPr>
          <p:cNvSpPr/>
          <p:nvPr/>
        </p:nvSpPr>
        <p:spPr>
          <a:xfrm>
            <a:off x="4510458" y="1714415"/>
            <a:ext cx="4232097" cy="260195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 Literally everyone maintaining production software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29FCA3-65B3-4D58-0FC6-70D50811AD83}"/>
              </a:ext>
            </a:extLst>
          </p:cNvPr>
          <p:cNvSpPr/>
          <p:nvPr/>
        </p:nvSpPr>
        <p:spPr>
          <a:xfrm>
            <a:off x="6085565" y="1181527"/>
            <a:ext cx="1393188" cy="260195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always getting</a:t>
            </a:r>
          </a:p>
        </p:txBody>
      </p:sp>
    </p:spTree>
    <p:extLst>
      <p:ext uri="{BB962C8B-B14F-4D97-AF65-F5344CB8AC3E}">
        <p14:creationId xmlns:p14="http://schemas.microsoft.com/office/powerpoint/2010/main" val="2264716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6" tIns="91426" rIns="91426" bIns="91426" anchor="ctr" anchorCtr="0">
            <a:normAutofit/>
          </a:bodyPr>
          <a:lstStyle/>
          <a:p>
            <a:r>
              <a:rPr lang="en-US" dirty="0"/>
              <a:t>Terminology</a:t>
            </a:r>
            <a:endParaRPr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D7F56DBD-E2D6-2ABB-D126-EF3A254CA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9150" y="1550700"/>
            <a:ext cx="5859900" cy="91635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2">
                    <a:lumMod val="10000"/>
                  </a:schemeClr>
                </a:solidFill>
              </a:rPr>
              <a:t>Idempotent</a:t>
            </a:r>
          </a:p>
        </p:txBody>
      </p:sp>
      <p:sp>
        <p:nvSpPr>
          <p:cNvPr id="254" name="Google Shape;254;p36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6745432" cy="2095500"/>
          </a:xfrm>
          <a:prstGeom prst="rect">
            <a:avLst/>
          </a:prstGeom>
        </p:spPr>
        <p:txBody>
          <a:bodyPr spcFirstLastPara="1" wrap="square" lIns="91426" tIns="91426" rIns="91426" bIns="91426" anchor="t" anchorCtr="0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40C28"/>
                </a:solidFill>
                <a:latin typeface="Google Sans"/>
              </a:rPr>
              <a:t>Like math functions, calling string methods on the same exact strings and arguments </a:t>
            </a:r>
            <a:r>
              <a:rPr lang="en-US" b="1" dirty="0">
                <a:solidFill>
                  <a:srgbClr val="040C28"/>
                </a:solidFill>
                <a:latin typeface="Google Sans"/>
              </a:rPr>
              <a:t>always</a:t>
            </a:r>
            <a:r>
              <a:rPr lang="en-US" dirty="0">
                <a:solidFill>
                  <a:srgbClr val="040C28"/>
                </a:solidFill>
                <a:latin typeface="Google Sans"/>
              </a:rPr>
              <a:t> results in the same outputs. </a:t>
            </a:r>
          </a:p>
          <a:p>
            <a:pPr marL="0" indent="0">
              <a:buNone/>
            </a:pPr>
            <a:r>
              <a:rPr lang="en-US" dirty="0">
                <a:solidFill>
                  <a:srgbClr val="040C28"/>
                </a:solidFill>
                <a:latin typeface="Google Sans"/>
              </a:rPr>
              <a:t>(a.k.a. reliable, predictable code)</a:t>
            </a:r>
          </a:p>
          <a:p>
            <a:pPr marL="0" indent="0">
              <a:buNone/>
            </a:pPr>
            <a:endParaRPr lang="en-US" dirty="0">
              <a:solidFill>
                <a:srgbClr val="040C28"/>
              </a:solidFill>
              <a:latin typeface="Google Sans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40C28"/>
                </a:solidFill>
                <a:latin typeface="Google Sans"/>
              </a:rPr>
              <a:t>2 + 2 = 4</a:t>
            </a:r>
          </a:p>
          <a:p>
            <a:pPr marL="0" indent="0">
              <a:buNone/>
            </a:pPr>
            <a:r>
              <a:rPr lang="en-US" dirty="0">
                <a:solidFill>
                  <a:srgbClr val="040C28"/>
                </a:solidFill>
                <a:latin typeface="Google Sans"/>
              </a:rPr>
              <a:t>add(2, 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BAFFB3-9017-A4E3-0C10-91155832E5E1}"/>
              </a:ext>
            </a:extLst>
          </p:cNvPr>
          <p:cNvSpPr txBox="1"/>
          <p:nvPr/>
        </p:nvSpPr>
        <p:spPr>
          <a:xfrm>
            <a:off x="3472701" y="3784426"/>
            <a:ext cx="464407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2" indent="0">
              <a:buNone/>
            </a:pPr>
            <a:r>
              <a:rPr lang="en-US" dirty="0">
                <a:latin typeface="+mj-lt"/>
              </a:rPr>
              <a:t>‘</a:t>
            </a:r>
            <a:r>
              <a:rPr lang="en-US" dirty="0" err="1">
                <a:latin typeface="+mj-lt"/>
              </a:rPr>
              <a:t>NoIce</a:t>
            </a:r>
            <a:r>
              <a:rPr lang="en-US" dirty="0">
                <a:latin typeface="+mj-lt"/>
              </a:rPr>
              <a:t>’         </a:t>
            </a:r>
          </a:p>
          <a:p>
            <a:pPr marL="114302" indent="0">
              <a:buNone/>
            </a:pPr>
            <a:r>
              <a:rPr lang="en-US" dirty="0">
                <a:latin typeface="+mj-lt"/>
              </a:rPr>
              <a:t>  .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lower()</a:t>
            </a:r>
            <a:r>
              <a:rPr lang="en-US" dirty="0">
                <a:latin typeface="+mj-lt"/>
              </a:rPr>
              <a:t> </a:t>
            </a:r>
          </a:p>
          <a:p>
            <a:pPr marL="114302"/>
            <a:r>
              <a:rPr lang="en-US" dirty="0">
                <a:latin typeface="+mj-lt"/>
              </a:rPr>
              <a:t>  .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capitalize() </a:t>
            </a:r>
            <a:r>
              <a:rPr lang="en-US" dirty="0">
                <a:latin typeface="+mj-lt"/>
              </a:rPr>
              <a:t># ALWAYS returns ‘</a:t>
            </a:r>
            <a:r>
              <a:rPr lang="en-US" dirty="0" err="1">
                <a:latin typeface="+mj-lt"/>
              </a:rPr>
              <a:t>Noice</a:t>
            </a:r>
            <a:r>
              <a:rPr lang="en-US" dirty="0">
                <a:latin typeface="+mj-lt"/>
              </a:rPr>
              <a:t>’ given ‘</a:t>
            </a:r>
            <a:r>
              <a:rPr lang="en-US" dirty="0" err="1">
                <a:latin typeface="+mj-lt"/>
              </a:rPr>
              <a:t>NoIce</a:t>
            </a:r>
            <a:r>
              <a:rPr lang="en-US" dirty="0">
                <a:latin typeface="+mj-lt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5414188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6" tIns="91426" rIns="91426" bIns="91426" anchor="ctr" anchorCtr="0">
            <a:normAutofit/>
          </a:bodyPr>
          <a:lstStyle/>
          <a:p>
            <a:r>
              <a:rPr lang="en-US" dirty="0"/>
              <a:t>Split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8F852B-A940-BC53-5D75-EE7B6C824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9150" y="1990725"/>
            <a:ext cx="3645273" cy="244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+mj-lt"/>
                <a:cs typeface="Cascadia Mono" panose="020B0609020000020004" pitchFamily="49" charset="0"/>
              </a:rPr>
              <a:t>string.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cs typeface="Cascadia Mono" panose="020B0609020000020004" pitchFamily="49" charset="0"/>
              </a:rPr>
              <a:t>split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cs typeface="Cascadia Mono" panose="020B0609020000020004" pitchFamily="49" charset="0"/>
              </a:rPr>
              <a:t>(</a:t>
            </a:r>
            <a:r>
              <a:rPr lang="en-US" dirty="0">
                <a:latin typeface="+mj-lt"/>
                <a:cs typeface="Cascadia Mono" panose="020B0609020000020004" pitchFamily="49" charset="0"/>
              </a:rPr>
              <a:t>delimiter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cs typeface="Cascadia Mono" panose="020B0609020000020004" pitchFamily="49" charset="0"/>
              </a:rPr>
              <a:t>)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method breaks apart the string anywhere that the </a:t>
            </a:r>
            <a:r>
              <a:rPr lang="en-US" i="1" dirty="0"/>
              <a:t>delimiter</a:t>
            </a:r>
            <a:r>
              <a:rPr lang="en-US" dirty="0"/>
              <a:t> is present and returns the resulting substrings in a list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7A64D1-53DC-FE57-E3A0-A98A00C7F56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638676" y="1990724"/>
            <a:ext cx="4128806" cy="2708411"/>
          </a:xfrm>
        </p:spPr>
        <p:txBody>
          <a:bodyPr/>
          <a:lstStyle/>
          <a:p>
            <a:pPr marL="114302" indent="0">
              <a:buNone/>
            </a:pPr>
            <a:r>
              <a:rPr lang="en-US" dirty="0">
                <a:latin typeface="+mj-lt"/>
              </a:rPr>
              <a:t>‘Make like a banana and </a:t>
            </a:r>
            <a:r>
              <a:rPr lang="en-US" dirty="0" err="1">
                <a:latin typeface="+mj-lt"/>
              </a:rPr>
              <a:t>split!’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.split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(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+mj-lt"/>
              </a:rPr>
              <a:t>‘</a:t>
            </a:r>
            <a:r>
              <a:rPr lang="en-US" dirty="0">
                <a:latin typeface="+mj-lt"/>
              </a:rPr>
              <a:t>banana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+mj-lt"/>
              </a:rPr>
              <a:t>’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)</a:t>
            </a:r>
          </a:p>
          <a:p>
            <a:pPr marL="114302" indent="0">
              <a:buNone/>
            </a:pPr>
            <a:endParaRPr lang="en-US" dirty="0">
              <a:latin typeface="+mj-lt"/>
            </a:endParaRPr>
          </a:p>
          <a:p>
            <a:pPr marL="114302" indent="0">
              <a:buNone/>
            </a:pPr>
            <a:r>
              <a:rPr lang="en-US" dirty="0">
                <a:latin typeface="+mj-lt"/>
              </a:rPr>
              <a:t>=&gt; [‘Make like a ’, ‘ and split!’]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129374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6" tIns="91426" rIns="91426" bIns="91426" anchor="ctr" anchorCtr="0">
            <a:normAutofit/>
          </a:bodyPr>
          <a:lstStyle/>
          <a:p>
            <a:r>
              <a:rPr lang="en-US" dirty="0"/>
              <a:t>Terminology</a:t>
            </a:r>
            <a:endParaRPr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D7F56DBD-E2D6-2ABB-D126-EF3A254CA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9150" y="1550700"/>
            <a:ext cx="5859900" cy="91635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2">
                    <a:lumMod val="10000"/>
                  </a:schemeClr>
                </a:solidFill>
              </a:rPr>
              <a:t>Delimiter</a:t>
            </a:r>
          </a:p>
        </p:txBody>
      </p:sp>
      <p:sp>
        <p:nvSpPr>
          <p:cNvPr id="254" name="Google Shape;254;p36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6745432" cy="2095500"/>
          </a:xfrm>
          <a:prstGeom prst="rect">
            <a:avLst/>
          </a:prstGeom>
        </p:spPr>
        <p:txBody>
          <a:bodyPr spcFirstLastPara="1" wrap="square" lIns="91426" tIns="91426" rIns="91426" bIns="91426" anchor="t" anchorCtr="0">
            <a:normAutofit/>
          </a:bodyPr>
          <a:lstStyle/>
          <a:p>
            <a:pPr marL="0" indent="0">
              <a:buNone/>
            </a:pPr>
            <a:r>
              <a:rPr lang="en-US" dirty="0"/>
              <a:t>A character, symbol, or </a:t>
            </a:r>
            <a:r>
              <a:rPr lang="en-US" i="1" dirty="0"/>
              <a:t>substring</a:t>
            </a:r>
            <a:r>
              <a:rPr lang="en-US" dirty="0"/>
              <a:t> that indicates the beginning or end of data units within a larger sequence.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Important to understand for data manipulation with formats like </a:t>
            </a:r>
            <a:r>
              <a:rPr lang="en-US" i="1" dirty="0"/>
              <a:t>.csv</a:t>
            </a:r>
            <a:r>
              <a:rPr lang="en-US" dirty="0"/>
              <a:t> files.</a:t>
            </a:r>
          </a:p>
        </p:txBody>
      </p:sp>
    </p:spTree>
    <p:extLst>
      <p:ext uri="{BB962C8B-B14F-4D97-AF65-F5344CB8AC3E}">
        <p14:creationId xmlns:p14="http://schemas.microsoft.com/office/powerpoint/2010/main" val="1059177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6" tIns="91426" rIns="91426" bIns="91426" anchor="ctr" anchorCtr="0">
            <a:normAutofit/>
          </a:bodyPr>
          <a:lstStyle/>
          <a:p>
            <a:r>
              <a:rPr lang="en-US" dirty="0"/>
              <a:t>Initializing string variables</a:t>
            </a:r>
            <a:endParaRPr dirty="0"/>
          </a:p>
        </p:txBody>
      </p:sp>
      <p:sp>
        <p:nvSpPr>
          <p:cNvPr id="254" name="Google Shape;254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6" tIns="91426" rIns="91426" bIns="91426" anchor="t" anchorCtr="0">
            <a:normAutofit/>
          </a:bodyPr>
          <a:lstStyle/>
          <a:p>
            <a:pPr marL="0" indent="0">
              <a:buNone/>
            </a:pPr>
            <a:r>
              <a:rPr lang="en-US" dirty="0"/>
              <a:t>Double quotes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Single quotes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Single quote strings are standard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61B1CF-EC59-69A5-9C23-10C4625E931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2" indent="0">
              <a:buNone/>
            </a:pPr>
            <a:r>
              <a:rPr lang="en-US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doubleQuote</a:t>
            </a:r>
            <a:r>
              <a:rPr lang="en-US" dirty="0">
                <a:latin typeface="+mj-lt"/>
              </a:rPr>
              <a:t> = “string”</a:t>
            </a:r>
          </a:p>
          <a:p>
            <a:pPr marL="114302" indent="0">
              <a:buNone/>
            </a:pPr>
            <a:endParaRPr lang="en-US" dirty="0">
              <a:latin typeface="+mj-lt"/>
            </a:endParaRPr>
          </a:p>
          <a:p>
            <a:pPr marL="114302" indent="0">
              <a:buNone/>
            </a:pPr>
            <a:r>
              <a:rPr lang="en-US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singleQuote</a:t>
            </a:r>
            <a:r>
              <a:rPr lang="en-US" dirty="0">
                <a:latin typeface="+mj-lt"/>
              </a:rPr>
              <a:t> = ‘string’</a:t>
            </a:r>
          </a:p>
          <a:p>
            <a:pPr marL="114302" indent="0">
              <a:buNone/>
            </a:pPr>
            <a:endParaRPr lang="en-US" dirty="0">
              <a:latin typeface="+mj-lt"/>
            </a:endParaRPr>
          </a:p>
          <a:p>
            <a:pPr marL="11430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3851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6" tIns="91426" rIns="91426" bIns="91426" anchor="ctr" anchorCtr="0">
            <a:normAutofit/>
          </a:bodyPr>
          <a:lstStyle/>
          <a:p>
            <a:r>
              <a:rPr lang="en-US" dirty="0"/>
              <a:t>Join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8F852B-A940-BC53-5D75-EE7B6C824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6604" y="1990725"/>
            <a:ext cx="3822072" cy="244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+mj-lt"/>
                <a:cs typeface="Cascadia Mono" panose="020B0609020000020004" pitchFamily="49" charset="0"/>
              </a:rPr>
              <a:t>delimiter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cs typeface="Cascadia Mono" panose="020B0609020000020004" pitchFamily="49" charset="0"/>
              </a:rPr>
              <a:t>.join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cs typeface="Cascadia Mono" panose="020B0609020000020004" pitchFamily="49" charset="0"/>
              </a:rPr>
              <a:t>(</a:t>
            </a:r>
            <a:r>
              <a:rPr lang="en-US" dirty="0" err="1">
                <a:latin typeface="+mj-lt"/>
                <a:cs typeface="Cascadia Mono" panose="020B0609020000020004" pitchFamily="49" charset="0"/>
              </a:rPr>
              <a:t>subStrings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cs typeface="Cascadia Mono" panose="020B0609020000020004" pitchFamily="49" charset="0"/>
              </a:rPr>
              <a:t>)</a:t>
            </a:r>
            <a:r>
              <a:rPr lang="en-US" dirty="0">
                <a:latin typeface="+mj-lt"/>
                <a:cs typeface="Cascadia Mono" panose="020B0609020000020004" pitchFamily="49" charset="0"/>
              </a:rPr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takes a list of substrings and glues them together using a </a:t>
            </a:r>
            <a:r>
              <a:rPr lang="en-US" i="1" dirty="0"/>
              <a:t>delimiter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7A64D1-53DC-FE57-E3A0-A98A00C7F56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638676" y="1990724"/>
            <a:ext cx="4128806" cy="2708411"/>
          </a:xfrm>
        </p:spPr>
        <p:txBody>
          <a:bodyPr/>
          <a:lstStyle/>
          <a:p>
            <a:pPr marL="114302" indent="0">
              <a:buNone/>
            </a:pPr>
            <a:r>
              <a:rPr lang="en-US" dirty="0">
                <a:latin typeface="+mj-lt"/>
              </a:rPr>
              <a:t>‘</a:t>
            </a:r>
            <a:r>
              <a:rPr lang="en-US" dirty="0" err="1">
                <a:latin typeface="+mj-lt"/>
              </a:rPr>
              <a:t>banana’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.join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(</a:t>
            </a:r>
            <a:r>
              <a:rPr lang="en-US" dirty="0">
                <a:latin typeface="+mj-lt"/>
              </a:rPr>
              <a:t>[‘Make like a ’, ‘ and split!’]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)</a:t>
            </a:r>
          </a:p>
          <a:p>
            <a:pPr marL="114302" indent="0">
              <a:buNone/>
            </a:pP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</a:endParaRPr>
          </a:p>
          <a:p>
            <a:pPr marL="114302" indent="0">
              <a:buNone/>
            </a:pPr>
            <a:r>
              <a:rPr lang="en-US" dirty="0">
                <a:latin typeface="+mj-lt"/>
              </a:rPr>
              <a:t>=&gt; ‘Make like a banana and split!’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</a:endParaRPr>
          </a:p>
          <a:p>
            <a:pPr marL="114302" indent="0">
              <a:buNone/>
            </a:pP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1190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6" tIns="91426" rIns="91426" bIns="91426" anchor="ctr" anchorCtr="0">
            <a:normAutofit/>
          </a:bodyPr>
          <a:lstStyle/>
          <a:p>
            <a:r>
              <a:rPr lang="en-US" dirty="0"/>
              <a:t>Replace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8F852B-A940-BC53-5D75-EE7B6C824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9151" y="1990725"/>
            <a:ext cx="5967946" cy="244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+mj-lt"/>
                <a:cs typeface="Cascadia Mono" panose="020B0609020000020004" pitchFamily="49" charset="0"/>
              </a:rPr>
              <a:t>string.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cs typeface="Cascadia Mono" panose="020B0609020000020004" pitchFamily="49" charset="0"/>
              </a:rPr>
              <a:t>replace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cs typeface="Cascadia Mono" panose="020B0609020000020004" pitchFamily="49" charset="0"/>
              </a:rPr>
              <a:t>(</a:t>
            </a:r>
            <a:r>
              <a:rPr lang="en-US" dirty="0">
                <a:latin typeface="+mj-lt"/>
                <a:cs typeface="Cascadia Mono" panose="020B0609020000020004" pitchFamily="49" charset="0"/>
              </a:rPr>
              <a:t>search, replacement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cs typeface="Cascadia Mono" panose="020B0609020000020004" pitchFamily="49" charset="0"/>
              </a:rPr>
              <a:t>) 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/>
              <a:t>replaces all instances of  </a:t>
            </a:r>
          </a:p>
          <a:p>
            <a:pPr marL="0" indent="0">
              <a:buNone/>
            </a:pPr>
            <a:r>
              <a:rPr lang="en-US" dirty="0"/>
              <a:t>&lt;search&gt; with &lt;replacement&gt; </a:t>
            </a:r>
          </a:p>
          <a:p>
            <a:pPr marL="0" indent="0">
              <a:buNone/>
            </a:pPr>
            <a:r>
              <a:rPr lang="en-US" dirty="0"/>
              <a:t>in the original string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7A64D1-53DC-FE57-E3A0-A98A00C7F56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902093" y="2611174"/>
            <a:ext cx="4865390" cy="2087961"/>
          </a:xfrm>
        </p:spPr>
        <p:txBody>
          <a:bodyPr/>
          <a:lstStyle/>
          <a:p>
            <a:pPr marL="114302" indent="0">
              <a:buNone/>
            </a:pPr>
            <a:r>
              <a:rPr lang="en-US" dirty="0">
                <a:latin typeface="+mj-lt"/>
              </a:rPr>
              <a:t>‘Make like a banana and split!’</a:t>
            </a:r>
          </a:p>
          <a:p>
            <a:pPr marL="114302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	.replace(</a:t>
            </a:r>
            <a:r>
              <a:rPr lang="en-US" dirty="0">
                <a:latin typeface="+mj-lt"/>
              </a:rPr>
              <a:t>’banana’, ‘pear’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)</a:t>
            </a:r>
          </a:p>
          <a:p>
            <a:pPr marL="114302" indent="0">
              <a:buNone/>
            </a:pPr>
            <a:r>
              <a:rPr lang="en-US" dirty="0">
                <a:latin typeface="+mj-lt"/>
              </a:rPr>
              <a:t>=&gt; ‘Make like a pear and split!’</a:t>
            </a:r>
          </a:p>
          <a:p>
            <a:pPr marL="114302" indent="0">
              <a:buNone/>
            </a:pP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2451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6" tIns="91426" rIns="91426" bIns="91426" anchor="ctr" anchorCtr="0">
            <a:normAutofit/>
          </a:bodyPr>
          <a:lstStyle/>
          <a:p>
            <a:r>
              <a:rPr lang="en-US" dirty="0"/>
              <a:t>Formatting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8F852B-A940-BC53-5D75-EE7B6C824E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There is a special character sequence that provides a pattern for formatting: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>
                <a:latin typeface="+mj-lt"/>
                <a:ea typeface="Cascadia Mono" panose="020B0609020000020004" pitchFamily="49" charset="0"/>
                <a:cs typeface="Cascadia Mono" panose="020B0609020000020004" pitchFamily="49" charset="0"/>
              </a:rPr>
              <a:t>{}	‘Today is {}’.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Cascadia Mono" panose="020B0609020000020004" pitchFamily="49" charset="0"/>
                <a:cs typeface="Cascadia Mono" panose="020B0609020000020004" pitchFamily="49" charset="0"/>
              </a:rPr>
              <a:t>format(</a:t>
            </a:r>
            <a:r>
              <a:rPr lang="en-US" dirty="0">
                <a:latin typeface="+mj-lt"/>
                <a:ea typeface="Cascadia Mono" panose="020B0609020000020004" pitchFamily="49" charset="0"/>
                <a:cs typeface="Cascadia Mono" panose="020B0609020000020004" pitchFamily="49" charset="0"/>
              </a:rPr>
              <a:t>day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+mj-lt"/>
                <a:ea typeface="Cascadia Mono" panose="020B0609020000020004" pitchFamily="49" charset="0"/>
                <a:cs typeface="Cascadia Mono" panose="020B0609020000020004" pitchFamily="49" charset="0"/>
              </a:rPr>
              <a:t>	</a:t>
            </a:r>
          </a:p>
          <a:p>
            <a:pPr marL="0" indent="0">
              <a:buNone/>
            </a:pPr>
            <a:r>
              <a:rPr lang="en-US" dirty="0">
                <a:latin typeface="+mj-lt"/>
                <a:ea typeface="Cascadia Mono" panose="020B0609020000020004" pitchFamily="49" charset="0"/>
                <a:cs typeface="Cascadia Mono" panose="020B0609020000020004" pitchFamily="49" charset="0"/>
              </a:rPr>
              <a:t>	{id}	‘Today is {month} {day}’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Cascadia Mono" panose="020B0609020000020004" pitchFamily="49" charset="0"/>
                <a:cs typeface="Cascadia Mono" panose="020B0609020000020004" pitchFamily="49" charset="0"/>
              </a:rPr>
              <a:t>.format(</a:t>
            </a:r>
            <a:r>
              <a:rPr lang="en-US" dirty="0">
                <a:latin typeface="+mj-lt"/>
                <a:ea typeface="Cascadia Mono" panose="020B0609020000020004" pitchFamily="49" charset="0"/>
                <a:cs typeface="Cascadia Mono" panose="020B0609020000020004" pitchFamily="49" charset="0"/>
              </a:rPr>
              <a:t>						month = ‘October’</a:t>
            </a:r>
          </a:p>
          <a:p>
            <a:pPr marL="0" indent="0">
              <a:buNone/>
            </a:pPr>
            <a:r>
              <a:rPr lang="en-US" dirty="0">
                <a:latin typeface="+mj-lt"/>
                <a:ea typeface="Cascadia Mono" panose="020B0609020000020004" pitchFamily="49" charset="0"/>
                <a:cs typeface="Cascadia Mono" panose="020B0609020000020004" pitchFamily="49" charset="0"/>
              </a:rPr>
              <a:t>			day = ’27’</a:t>
            </a:r>
          </a:p>
          <a:p>
            <a:pPr marL="0" indent="0">
              <a:buNone/>
            </a:pPr>
            <a:r>
              <a:rPr lang="en-US" dirty="0">
                <a:latin typeface="+mj-lt"/>
                <a:ea typeface="Cascadia Mono" panose="020B0609020000020004" pitchFamily="49" charset="0"/>
                <a:cs typeface="Cascadia Mono" panose="020B0609020000020004" pitchFamily="49" charset="0"/>
              </a:rPr>
              <a:t>		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9035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6" tIns="91426" rIns="91426" bIns="91426" anchor="ctr" anchorCtr="0">
            <a:normAutofit/>
          </a:bodyPr>
          <a:lstStyle/>
          <a:p>
            <a:r>
              <a:rPr lang="en-US" dirty="0"/>
              <a:t>Easier Formatting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8F852B-A940-BC53-5D75-EE7B6C824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9152" y="1990725"/>
            <a:ext cx="2691753" cy="244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cs typeface="Cascadia Mono" panose="020B0609020000020004" pitchFamily="49" charset="0"/>
              </a:rPr>
              <a:t>print() 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can directly include parameters to format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cs typeface="Cascadia Mono" panose="020B0609020000020004" pitchFamily="49" charset="0"/>
              </a:rPr>
              <a:t>str() 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converts numbers into strings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B331BA-6C9D-FFA2-8ADE-5E4A88DE9D3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677159" y="1990725"/>
            <a:ext cx="4831161" cy="2448000"/>
          </a:xfrm>
        </p:spPr>
        <p:txBody>
          <a:bodyPr/>
          <a:lstStyle/>
          <a:p>
            <a:pPr marL="114302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print(</a:t>
            </a:r>
            <a:r>
              <a:rPr lang="en-US" dirty="0">
                <a:latin typeface="+mj-lt"/>
              </a:rPr>
              <a:t>‘Today is’, month, day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)</a:t>
            </a:r>
          </a:p>
          <a:p>
            <a:pPr marL="114302" indent="0">
              <a:buNone/>
            </a:pPr>
            <a:r>
              <a:rPr lang="en-US" dirty="0">
                <a:latin typeface="+mj-lt"/>
              </a:rPr>
              <a:t>=&gt; ‘Today is October 31’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</a:endParaRPr>
          </a:p>
          <a:p>
            <a:pPr marL="114302" indent="0">
              <a:buNone/>
            </a:pP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</a:endParaRPr>
          </a:p>
          <a:p>
            <a:pPr marL="114302" indent="0">
              <a:buNone/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+mj-lt"/>
              </a:rPr>
              <a:t>day = 27</a:t>
            </a:r>
          </a:p>
          <a:p>
            <a:pPr marL="114302" indent="0">
              <a:buNone/>
            </a:pP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print(</a:t>
            </a:r>
            <a:r>
              <a:rPr lang="en-US" dirty="0">
                <a:latin typeface="+mj-lt"/>
              </a:rPr>
              <a:t>‘Today is’, month,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str(</a:t>
            </a:r>
            <a:r>
              <a:rPr lang="en-US" dirty="0">
                <a:latin typeface="+mj-lt"/>
              </a:rPr>
              <a:t>day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))</a:t>
            </a:r>
          </a:p>
          <a:p>
            <a:pPr marL="114302" indent="0">
              <a:buNone/>
            </a:pPr>
            <a:r>
              <a:rPr lang="en-US" dirty="0">
                <a:latin typeface="+mj-lt"/>
              </a:rPr>
              <a:t>=&gt; ‘Today is October 31’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00970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>
          <a:extLst>
            <a:ext uri="{FF2B5EF4-FFF2-40B4-BE49-F238E27FC236}">
              <a16:creationId xmlns:a16="http://schemas.microsoft.com/office/drawing/2014/main" id="{D7664E6B-D5DF-0A04-046C-D15C2316C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>
            <a:extLst>
              <a:ext uri="{FF2B5EF4-FFF2-40B4-BE49-F238E27FC236}">
                <a16:creationId xmlns:a16="http://schemas.microsoft.com/office/drawing/2014/main" id="{B29A7ABC-BC1B-D8FC-ADB4-3B35158280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6" tIns="91426" rIns="91426" bIns="91426" anchor="ctr" anchorCtr="0">
            <a:normAutofit/>
          </a:bodyPr>
          <a:lstStyle/>
          <a:p>
            <a:r>
              <a:rPr lang="en-US" dirty="0"/>
              <a:t>Learning Objectives: Strings</a:t>
            </a:r>
            <a:endParaRPr dirty="0"/>
          </a:p>
        </p:txBody>
      </p:sp>
      <p:sp>
        <p:nvSpPr>
          <p:cNvPr id="254" name="Google Shape;254;p36">
            <a:extLst>
              <a:ext uri="{FF2B5EF4-FFF2-40B4-BE49-F238E27FC236}">
                <a16:creationId xmlns:a16="http://schemas.microsoft.com/office/drawing/2014/main" id="{926C5CC6-4E41-FB60-2A13-E35BF732E4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4409797" cy="2448000"/>
          </a:xfrm>
          <a:prstGeom prst="rect">
            <a:avLst/>
          </a:prstGeom>
        </p:spPr>
        <p:txBody>
          <a:bodyPr spcFirstLastPara="1" wrap="square" lIns="91426" tIns="91426" rIns="91426" bIns="91426" anchor="t" anchorCtr="0">
            <a:normAutofit/>
          </a:bodyPr>
          <a:lstStyle/>
          <a:p>
            <a:pPr marL="0" indent="0">
              <a:buNone/>
            </a:pPr>
            <a:r>
              <a:rPr lang="en-US" dirty="0"/>
              <a:t>Initialize string variables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Access values from string variables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Manipulate string values with immutability</a:t>
            </a:r>
          </a:p>
        </p:txBody>
      </p:sp>
    </p:spTree>
    <p:extLst>
      <p:ext uri="{BB962C8B-B14F-4D97-AF65-F5344CB8AC3E}">
        <p14:creationId xmlns:p14="http://schemas.microsoft.com/office/powerpoint/2010/main" val="26207410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>
          <a:extLst>
            <a:ext uri="{FF2B5EF4-FFF2-40B4-BE49-F238E27FC236}">
              <a16:creationId xmlns:a16="http://schemas.microsoft.com/office/drawing/2014/main" id="{090BD907-F7CD-3006-A6BD-1B56EC696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>
            <a:extLst>
              <a:ext uri="{FF2B5EF4-FFF2-40B4-BE49-F238E27FC236}">
                <a16:creationId xmlns:a16="http://schemas.microsoft.com/office/drawing/2014/main" id="{77864218-BA28-8B9D-CAF6-457D9B2FC3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6" tIns="91426" rIns="91426" bIns="91426" anchor="ctr" anchorCtr="0">
            <a:normAutofit/>
          </a:bodyPr>
          <a:lstStyle/>
          <a:p>
            <a:r>
              <a:rPr lang="en-US" dirty="0"/>
              <a:t>Terminology Summary</a:t>
            </a:r>
            <a:endParaRPr dirty="0"/>
          </a:p>
        </p:txBody>
      </p:sp>
      <p:sp>
        <p:nvSpPr>
          <p:cNvPr id="254" name="Google Shape;254;p36">
            <a:extLst>
              <a:ext uri="{FF2B5EF4-FFF2-40B4-BE49-F238E27FC236}">
                <a16:creationId xmlns:a16="http://schemas.microsoft.com/office/drawing/2014/main" id="{DEEA3B76-B5D8-BDA1-FE24-FEDEE10819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712291" cy="2448000"/>
          </a:xfrm>
          <a:prstGeom prst="rect">
            <a:avLst/>
          </a:prstGeom>
        </p:spPr>
        <p:txBody>
          <a:bodyPr spcFirstLastPara="1" wrap="square" lIns="91426" tIns="91426" rIns="91426" bIns="91426" anchor="t" anchorCtr="0"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Keyword – character sequence used for Python. No variables may be named ‘in’.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Substring – a string inside a string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Index – number (key) that accesses a value from a string (lock)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Expression – any code that be on the right side of an </a:t>
            </a:r>
            <a:r>
              <a:rPr lang="en-US" b="1" dirty="0"/>
              <a:t>=</a:t>
            </a:r>
            <a:r>
              <a:rPr lang="en-US" dirty="0"/>
              <a:t> sign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Method – function that exists off a string, accessed by the dot </a:t>
            </a:r>
            <a:r>
              <a:rPr lang="en-US" b="1" dirty="0"/>
              <a:t>. </a:t>
            </a:r>
            <a:r>
              <a:rPr lang="en-US" dirty="0"/>
              <a:t>operator (</a:t>
            </a:r>
            <a:r>
              <a:rPr lang="en-US" dirty="0" err="1"/>
              <a:t>str.split</a:t>
            </a:r>
            <a:r>
              <a:rPr lang="en-US" dirty="0"/>
              <a:t>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200148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>
          <a:extLst>
            <a:ext uri="{FF2B5EF4-FFF2-40B4-BE49-F238E27FC236}">
              <a16:creationId xmlns:a16="http://schemas.microsoft.com/office/drawing/2014/main" id="{79718862-544F-066E-4113-786DD444B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>
            <a:extLst>
              <a:ext uri="{FF2B5EF4-FFF2-40B4-BE49-F238E27FC236}">
                <a16:creationId xmlns:a16="http://schemas.microsoft.com/office/drawing/2014/main" id="{53F352A6-8EE6-2163-2029-57B02DF4ED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6" tIns="91426" rIns="91426" bIns="91426" anchor="ctr" anchorCtr="0">
            <a:normAutofit/>
          </a:bodyPr>
          <a:lstStyle/>
          <a:p>
            <a:r>
              <a:rPr lang="en-US" dirty="0"/>
              <a:t>Terminology Summary</a:t>
            </a:r>
            <a:endParaRPr dirty="0"/>
          </a:p>
        </p:txBody>
      </p:sp>
      <p:sp>
        <p:nvSpPr>
          <p:cNvPr id="254" name="Google Shape;254;p36">
            <a:extLst>
              <a:ext uri="{FF2B5EF4-FFF2-40B4-BE49-F238E27FC236}">
                <a16:creationId xmlns:a16="http://schemas.microsoft.com/office/drawing/2014/main" id="{0D16C770-AC5E-5312-9B5D-C643263C9E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898722" cy="2448000"/>
          </a:xfrm>
          <a:prstGeom prst="rect">
            <a:avLst/>
          </a:prstGeom>
        </p:spPr>
        <p:txBody>
          <a:bodyPr spcFirstLastPara="1" wrap="square" lIns="91426" tIns="91426" rIns="91426" bIns="91426" anchor="t" anchorCtr="0"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Chaining – calling string methods after another ( </a:t>
            </a:r>
            <a:r>
              <a:rPr lang="en-US" dirty="0" err="1"/>
              <a:t>str.lower</a:t>
            </a:r>
            <a:r>
              <a:rPr lang="en-US" dirty="0"/>
              <a:t>().capitalize() )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Immutable – can’t directly change strings, can only make new strings from strings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Idempotent – same input, </a:t>
            </a:r>
            <a:r>
              <a:rPr lang="en-US" b="1" dirty="0"/>
              <a:t>ALWAYS</a:t>
            </a:r>
            <a:r>
              <a:rPr lang="en-US" dirty="0"/>
              <a:t> same output. Reliable code that 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String – immutable character sequences with reliable, idempotent methods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Delimiter – substring that signals the beginning or end of other data inside a string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1980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753A770-1988-7317-9C18-0801F0EB9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 O I C E</a:t>
            </a:r>
            <a:br>
              <a:rPr lang="en-US" dirty="0"/>
            </a:br>
            <a:r>
              <a:rPr lang="en-US" dirty="0"/>
              <a:t>job</a:t>
            </a:r>
          </a:p>
        </p:txBody>
      </p:sp>
      <p:pic>
        <p:nvPicPr>
          <p:cNvPr id="89090" name="Picture 2">
            <a:extLst>
              <a:ext uri="{FF2B5EF4-FFF2-40B4-BE49-F238E27FC236}">
                <a16:creationId xmlns:a16="http://schemas.microsoft.com/office/drawing/2014/main" id="{834EA9DA-9FD9-731E-81B9-46D7286FE0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5093" y="543846"/>
            <a:ext cx="3186108" cy="322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2" name="Picture 4">
            <a:extLst>
              <a:ext uri="{FF2B5EF4-FFF2-40B4-BE49-F238E27FC236}">
                <a16:creationId xmlns:a16="http://schemas.microsoft.com/office/drawing/2014/main" id="{5E6A881E-3EBD-2F49-D375-AE30DBD829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76478" y="1400957"/>
            <a:ext cx="3093554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AA2234B4-5B77-42E8-E699-CC19A7D5B7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26315" y="319453"/>
            <a:ext cx="1491369" cy="167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057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922777B-351C-118A-6069-16E78A26D9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1871" y="426529"/>
            <a:ext cx="1844116" cy="253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FD5815F-FDBF-EBE1-1DCD-D7A13D2D8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021" y="1489729"/>
            <a:ext cx="1788108" cy="317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EB93EF66-A18D-7624-C7DA-267626A05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55973" y="748030"/>
            <a:ext cx="3832053" cy="28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DF08C3-7BB8-8C35-6C6E-03F8212C22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119"/>
          <a:stretch/>
        </p:blipFill>
        <p:spPr bwMode="auto">
          <a:xfrm>
            <a:off x="1107153" y="3000705"/>
            <a:ext cx="2620371" cy="171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6278FA-46E4-9116-0990-92C8753CF1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93276" y="3948302"/>
            <a:ext cx="954532" cy="89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3385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CF454A62-04A1-D6B7-04D9-B5C14C94B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18772" y="403690"/>
            <a:ext cx="3252090" cy="433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AEE8DFED-EAA2-3781-2012-C53951C62C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4657" y="403690"/>
            <a:ext cx="3685303" cy="439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730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6" tIns="91426" rIns="91426" bIns="91426" anchor="ctr" anchorCtr="0">
            <a:normAutofit/>
          </a:bodyPr>
          <a:lstStyle/>
          <a:p>
            <a:r>
              <a:rPr lang="en-US" dirty="0"/>
              <a:t>Exercise 1</a:t>
            </a:r>
            <a:endParaRPr dirty="0"/>
          </a:p>
        </p:txBody>
      </p:sp>
      <p:sp>
        <p:nvSpPr>
          <p:cNvPr id="254" name="Google Shape;254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6" tIns="91426" rIns="91426" bIns="91426" anchor="t" anchorCtr="0">
            <a:normAutofit/>
          </a:bodyPr>
          <a:lstStyle/>
          <a:p>
            <a:pPr marL="0" indent="0">
              <a:buNone/>
            </a:pPr>
            <a:r>
              <a:rPr lang="en-US" i="1" dirty="0"/>
              <a:t>Initialize</a:t>
            </a:r>
            <a:r>
              <a:rPr lang="en-US" dirty="0"/>
              <a:t> 2 string variables: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One for your first name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One for your last name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61B1CF-EC59-69A5-9C23-10C4625E931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 marL="114302" indent="0">
              <a:buNone/>
            </a:pPr>
            <a:endParaRPr lang="en-US" dirty="0"/>
          </a:p>
          <a:p>
            <a:pPr marL="114302" indent="0">
              <a:buNone/>
            </a:pPr>
            <a:endParaRPr lang="en-US" dirty="0"/>
          </a:p>
          <a:p>
            <a:pPr marL="114302" indent="0">
              <a:buNone/>
            </a:pPr>
            <a:r>
              <a:rPr lang="en-US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firstName</a:t>
            </a:r>
            <a:r>
              <a:rPr lang="en-US" dirty="0">
                <a:latin typeface="+mj-lt"/>
              </a:rPr>
              <a:t> = 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+mj-lt"/>
              </a:rPr>
              <a:t>‘Ryan’</a:t>
            </a:r>
          </a:p>
          <a:p>
            <a:pPr marL="114302" indent="0">
              <a:buNone/>
            </a:pPr>
            <a:endParaRPr lang="en-US" dirty="0">
              <a:latin typeface="+mj-lt"/>
            </a:endParaRPr>
          </a:p>
          <a:p>
            <a:pPr marL="114302" indent="0">
              <a:buNone/>
            </a:pPr>
            <a:r>
              <a:rPr lang="en-US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rPr>
              <a:t>lastName</a:t>
            </a:r>
            <a:r>
              <a:rPr lang="en-US" dirty="0">
                <a:latin typeface="+mj-lt"/>
              </a:rPr>
              <a:t> = 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+mj-lt"/>
              </a:rPr>
              <a:t>‘McDaniel’</a:t>
            </a:r>
          </a:p>
        </p:txBody>
      </p:sp>
    </p:spTree>
    <p:extLst>
      <p:ext uri="{BB962C8B-B14F-4D97-AF65-F5344CB8AC3E}">
        <p14:creationId xmlns:p14="http://schemas.microsoft.com/office/powerpoint/2010/main" val="24884707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6" tIns="91426" rIns="91426" bIns="91426" anchor="ctr" anchorCtr="0">
            <a:normAutofit/>
          </a:bodyPr>
          <a:lstStyle/>
          <a:p>
            <a:r>
              <a:rPr lang="en-US" dirty="0"/>
              <a:t>Exercise</a:t>
            </a:r>
            <a:endParaRPr dirty="0"/>
          </a:p>
        </p:txBody>
      </p:sp>
      <p:sp>
        <p:nvSpPr>
          <p:cNvPr id="254" name="Google Shape;254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6" tIns="91426" rIns="91426" bIns="91426" anchor="t" anchorCtr="0">
            <a:normAutofit/>
          </a:bodyPr>
          <a:lstStyle/>
          <a:p>
            <a:pPr marL="0" indent="0">
              <a:buNone/>
            </a:pPr>
            <a:r>
              <a:rPr lang="en-US" dirty="0"/>
              <a:t>There’s a mystery string of your name and then a cool phrase </a:t>
            </a:r>
            <a:r>
              <a:rPr lang="en-US" b="1" dirty="0"/>
              <a:t>‘N O I C E’.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mysteryString</a:t>
            </a:r>
            <a:r>
              <a:rPr lang="en-US" dirty="0"/>
              <a:t> = </a:t>
            </a:r>
            <a:r>
              <a:rPr lang="en-US" b="1" dirty="0" err="1"/>
              <a:t>firstName</a:t>
            </a:r>
            <a:r>
              <a:rPr lang="en-US" dirty="0"/>
              <a:t> + </a:t>
            </a:r>
            <a:r>
              <a:rPr lang="en-US" b="1" dirty="0" err="1"/>
              <a:t>lastName</a:t>
            </a:r>
            <a:r>
              <a:rPr lang="en-US" dirty="0"/>
              <a:t> + </a:t>
            </a:r>
            <a:r>
              <a:rPr lang="en-US" b="1" dirty="0"/>
              <a:t>‘N O I C E’</a:t>
            </a:r>
          </a:p>
          <a:p>
            <a:pPr marL="457200" indent="-457200">
              <a:buAutoNum type="arabicParenR"/>
            </a:pPr>
            <a:endParaRPr lang="en-US" dirty="0"/>
          </a:p>
          <a:p>
            <a:pPr marL="457200" indent="-457200">
              <a:buAutoNum type="arabicParenR"/>
            </a:pPr>
            <a:r>
              <a:rPr lang="en-US" dirty="0"/>
              <a:t>Verify that the cool phrase actually exists in </a:t>
            </a:r>
            <a:r>
              <a:rPr lang="en-US" b="1" dirty="0" err="1"/>
              <a:t>mysteryString</a:t>
            </a:r>
            <a:endParaRPr lang="en-US" b="1" dirty="0"/>
          </a:p>
          <a:p>
            <a:pPr marL="457200" indent="-457200">
              <a:buAutoNum type="arabicParenR"/>
            </a:pPr>
            <a:r>
              <a:rPr lang="en-US" dirty="0"/>
              <a:t>Get the cool phrase out as substring</a:t>
            </a:r>
          </a:p>
          <a:p>
            <a:pPr marL="457200" indent="-457200">
              <a:buAutoNum type="arabicParenR"/>
            </a:pPr>
            <a:r>
              <a:rPr lang="en-US" dirty="0"/>
              <a:t>Get the cool phrase out in other ways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349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1"/>
          </a:xfrm>
          <a:prstGeom prst="rect">
            <a:avLst/>
          </a:prstGeom>
        </p:spPr>
        <p:txBody>
          <a:bodyPr spcFirstLastPara="1" wrap="square" lIns="91426" tIns="91426" rIns="91426" bIns="91426" anchor="t" anchorCtr="0">
            <a:normAutofit/>
          </a:bodyPr>
          <a:lstStyle/>
          <a:p>
            <a:r>
              <a:rPr lang="en"/>
              <a:t>Exercises</a:t>
            </a:r>
            <a:endParaRPr/>
          </a:p>
        </p:txBody>
      </p:sp>
      <p:sp>
        <p:nvSpPr>
          <p:cNvPr id="313" name="Google Shape;313;p47"/>
          <p:cNvSpPr txBox="1">
            <a:spLocks noGrp="1"/>
          </p:cNvSpPr>
          <p:nvPr>
            <p:ph type="body" idx="1"/>
          </p:nvPr>
        </p:nvSpPr>
        <p:spPr>
          <a:xfrm>
            <a:off x="819149" y="1671576"/>
            <a:ext cx="7684281" cy="2767200"/>
          </a:xfrm>
          <a:prstGeom prst="rect">
            <a:avLst/>
          </a:prstGeom>
        </p:spPr>
        <p:txBody>
          <a:bodyPr spcFirstLastPara="1" wrap="square" lIns="91426" tIns="91426" rIns="91426" bIns="91426" anchor="t" anchorCtr="0"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j-lt"/>
              </a:rPr>
              <a:t>Find 2 ways to replace all the spaces </a:t>
            </a:r>
            <a:r>
              <a:rPr lang="en-US" dirty="0">
                <a:latin typeface="+mj-lt"/>
                <a:cs typeface="Cascadia Mono" panose="020B0609020000020004" pitchFamily="49" charset="0"/>
              </a:rPr>
              <a:t>‘ ‘</a:t>
            </a:r>
            <a:r>
              <a:rPr lang="en-US" dirty="0">
                <a:latin typeface="+mj-lt"/>
              </a:rPr>
              <a:t> with commas </a:t>
            </a:r>
            <a:r>
              <a:rPr lang="en-US" dirty="0">
                <a:latin typeface="+mj-lt"/>
                <a:cs typeface="Cascadia Mono" panose="020B0609020000020004" pitchFamily="49" charset="0"/>
              </a:rPr>
              <a:t>‘,’</a:t>
            </a:r>
            <a:r>
              <a:rPr lang="en-US" dirty="0">
                <a:latin typeface="+mj-lt"/>
              </a:rPr>
              <a:t> in </a:t>
            </a:r>
            <a:r>
              <a:rPr lang="en-US" b="1" dirty="0">
                <a:latin typeface="+mj-lt"/>
                <a:cs typeface="Cascadia Mono" panose="020B0609020000020004" pitchFamily="49" charset="0"/>
              </a:rPr>
              <a:t>“N O I C E”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Turn </a:t>
            </a:r>
            <a:r>
              <a:rPr lang="en-US" b="1" dirty="0">
                <a:latin typeface="+mj-lt"/>
                <a:cs typeface="Cascadia Mono" panose="020B0609020000020004" pitchFamily="49" charset="0"/>
              </a:rPr>
              <a:t>‘N O I C E’ </a:t>
            </a:r>
            <a:r>
              <a:rPr lang="en-US" dirty="0">
                <a:latin typeface="+mj-lt"/>
              </a:rPr>
              <a:t>into </a:t>
            </a:r>
            <a:r>
              <a:rPr lang="en-US" b="1" dirty="0">
                <a:latin typeface="+mj-lt"/>
                <a:cs typeface="Cascadia Mono" panose="020B0609020000020004" pitchFamily="49" charset="0"/>
              </a:rPr>
              <a:t>‘</a:t>
            </a:r>
            <a:r>
              <a:rPr lang="en-US" b="1" dirty="0" err="1">
                <a:latin typeface="+mj-lt"/>
                <a:cs typeface="Cascadia Mono" panose="020B0609020000020004" pitchFamily="49" charset="0"/>
              </a:rPr>
              <a:t>noice</a:t>
            </a:r>
            <a:r>
              <a:rPr lang="en-US" b="1" dirty="0">
                <a:latin typeface="+mj-lt"/>
                <a:cs typeface="Cascadia Mono" panose="020B0609020000020004" pitchFamily="49" charset="0"/>
              </a:rPr>
              <a:t>’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Challenge: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How many ways can you concatenate your </a:t>
            </a:r>
            <a:r>
              <a:rPr lang="en-US" b="1" dirty="0" err="1">
                <a:solidFill>
                  <a:schemeClr val="tx2">
                    <a:lumMod val="10000"/>
                  </a:schemeClr>
                </a:solidFill>
                <a:latin typeface="+mj-lt"/>
                <a:ea typeface="Cascadia Code" panose="020B0609020000020004" pitchFamily="49" charset="0"/>
                <a:cs typeface="Cascadia Code" panose="020B0609020000020004" pitchFamily="49" charset="0"/>
              </a:rPr>
              <a:t>firstName</a:t>
            </a:r>
            <a:r>
              <a:rPr lang="en-US" dirty="0">
                <a:latin typeface="+mj-lt"/>
              </a:rPr>
              <a:t> and </a:t>
            </a:r>
            <a:r>
              <a:rPr lang="en-US" b="1" dirty="0" err="1">
                <a:solidFill>
                  <a:schemeClr val="tx2">
                    <a:lumMod val="10000"/>
                  </a:schemeClr>
                </a:solidFill>
                <a:latin typeface="+mj-lt"/>
                <a:ea typeface="Cascadia Code" panose="020B0609020000020004" pitchFamily="49" charset="0"/>
                <a:cs typeface="Cascadia Code" panose="020B0609020000020004" pitchFamily="49" charset="0"/>
              </a:rPr>
              <a:t>lastName</a:t>
            </a:r>
            <a:r>
              <a:rPr lang="en-US" b="1" dirty="0">
                <a:solidFill>
                  <a:schemeClr val="tx2">
                    <a:lumMod val="10000"/>
                  </a:schemeClr>
                </a:solidFill>
                <a:latin typeface="+mj-lt"/>
                <a:ea typeface="Cascadia Code" panose="020B0609020000020004" pitchFamily="49" charset="0"/>
                <a:cs typeface="Cascadia Code" panose="020B06090200000200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024344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6" tIns="91426" rIns="91426" bIns="91426" anchor="ctr" anchorCtr="0">
            <a:normAutofit/>
          </a:bodyPr>
          <a:lstStyle/>
          <a:p>
            <a:r>
              <a:rPr lang="en-US" dirty="0"/>
              <a:t>Exercise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8F852B-A940-BC53-5D75-EE7B6C824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9149" y="1990725"/>
            <a:ext cx="4236945" cy="244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j-lt"/>
              </a:rPr>
              <a:t>Capitalize your </a:t>
            </a:r>
            <a:r>
              <a:rPr lang="en-US" b="1" dirty="0" err="1">
                <a:latin typeface="+mj-lt"/>
                <a:cs typeface="Cascadia Mono" panose="020B0609020000020004" pitchFamily="49" charset="0"/>
              </a:rPr>
              <a:t>firstName</a:t>
            </a:r>
            <a:endParaRPr lang="en-US" b="1" dirty="0">
              <a:latin typeface="+mj-lt"/>
              <a:cs typeface="Cascadia Mono" panose="020B0609020000020004" pitchFamily="49" charset="0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Make your </a:t>
            </a:r>
            <a:r>
              <a:rPr lang="en-US" b="1" dirty="0" err="1">
                <a:latin typeface="+mj-lt"/>
                <a:cs typeface="Cascadia Mono" panose="020B0609020000020004" pitchFamily="49" charset="0"/>
              </a:rPr>
              <a:t>firstName</a:t>
            </a:r>
            <a:r>
              <a:rPr lang="en-US" dirty="0">
                <a:latin typeface="+mj-lt"/>
              </a:rPr>
              <a:t> all uppercase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Make your </a:t>
            </a:r>
            <a:r>
              <a:rPr lang="en-US" b="1" dirty="0" err="1">
                <a:latin typeface="+mj-lt"/>
                <a:cs typeface="Cascadia Mono" panose="020B0609020000020004" pitchFamily="49" charset="0"/>
              </a:rPr>
              <a:t>firstName</a:t>
            </a:r>
            <a:r>
              <a:rPr lang="en-US" dirty="0">
                <a:latin typeface="+mj-lt"/>
              </a:rPr>
              <a:t> all lowercase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b="1" dirty="0">
                <a:latin typeface="+mj-lt"/>
                <a:cs typeface="Cascadia Mono" panose="020B0609020000020004" pitchFamily="49" charset="0"/>
              </a:rPr>
              <a:t>‘</a:t>
            </a:r>
            <a:r>
              <a:rPr lang="en-US" b="1" dirty="0" err="1">
                <a:latin typeface="+mj-lt"/>
                <a:cs typeface="Cascadia Mono" panose="020B0609020000020004" pitchFamily="49" charset="0"/>
              </a:rPr>
              <a:t>NoIce</a:t>
            </a:r>
            <a:r>
              <a:rPr lang="en-US" b="1" dirty="0">
                <a:latin typeface="+mj-lt"/>
                <a:cs typeface="Cascadia Mono" panose="020B0609020000020004" pitchFamily="49" charset="0"/>
              </a:rPr>
              <a:t>’ </a:t>
            </a:r>
            <a:r>
              <a:rPr lang="en-US" dirty="0">
                <a:latin typeface="+mj-lt"/>
              </a:rPr>
              <a:t>to</a:t>
            </a:r>
            <a:r>
              <a:rPr lang="en-US" b="1" dirty="0">
                <a:latin typeface="+mj-lt"/>
              </a:rPr>
              <a:t> </a:t>
            </a:r>
            <a:r>
              <a:rPr lang="en-US" b="1" dirty="0">
                <a:latin typeface="+mj-lt"/>
                <a:cs typeface="Cascadia Mono" panose="020B0609020000020004" pitchFamily="49" charset="0"/>
              </a:rPr>
              <a:t>‘</a:t>
            </a:r>
            <a:r>
              <a:rPr lang="en-US" b="1" dirty="0" err="1">
                <a:latin typeface="+mj-lt"/>
                <a:cs typeface="Cascadia Mono" panose="020B0609020000020004" pitchFamily="49" charset="0"/>
              </a:rPr>
              <a:t>Noice</a:t>
            </a:r>
            <a:r>
              <a:rPr lang="en-US" b="1" dirty="0">
                <a:latin typeface="+mj-lt"/>
                <a:cs typeface="Cascadia Mono" panose="020B0609020000020004" pitchFamily="49" charset="0"/>
              </a:rPr>
              <a:t>’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49257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1"/>
          </a:xfrm>
          <a:prstGeom prst="rect">
            <a:avLst/>
          </a:prstGeom>
        </p:spPr>
        <p:txBody>
          <a:bodyPr spcFirstLastPara="1" wrap="square" lIns="91426" tIns="91426" rIns="91426" bIns="91426" anchor="t" anchorCtr="0">
            <a:normAutofit/>
          </a:bodyPr>
          <a:lstStyle/>
          <a:p>
            <a:r>
              <a:rPr lang="en" dirty="0"/>
              <a:t>Exercises – Review</a:t>
            </a:r>
            <a:endParaRPr dirty="0"/>
          </a:p>
        </p:txBody>
      </p:sp>
      <p:sp>
        <p:nvSpPr>
          <p:cNvPr id="313" name="Google Shape;313;p47"/>
          <p:cNvSpPr txBox="1">
            <a:spLocks noGrp="1"/>
          </p:cNvSpPr>
          <p:nvPr>
            <p:ph type="body" idx="1"/>
          </p:nvPr>
        </p:nvSpPr>
        <p:spPr>
          <a:xfrm>
            <a:off x="819150" y="1671576"/>
            <a:ext cx="7505700" cy="2767200"/>
          </a:xfrm>
          <a:prstGeom prst="rect">
            <a:avLst/>
          </a:prstGeom>
        </p:spPr>
        <p:txBody>
          <a:bodyPr spcFirstLastPara="1" wrap="square" lIns="91426" tIns="91426" rIns="91426" bIns="91426" anchor="t" anchorCtr="0">
            <a:normAutofit fontScale="92500" lnSpcReduction="20000"/>
          </a:bodyPr>
          <a:lstStyle/>
          <a:p>
            <a:pPr marL="0" indent="0">
              <a:buNone/>
            </a:pPr>
            <a:r>
              <a:rPr lang="en" dirty="0"/>
              <a:t>Define variable x as the following string: “Hello World”</a:t>
            </a:r>
            <a:endParaRPr dirty="0"/>
          </a:p>
          <a:p>
            <a:pPr marL="914411">
              <a:spcBef>
                <a:spcPts val="1200"/>
              </a:spcBef>
              <a:buAutoNum type="alphaLcPeriod"/>
            </a:pPr>
            <a:r>
              <a:rPr lang="en" dirty="0"/>
              <a:t>Print the length of the string</a:t>
            </a:r>
            <a:endParaRPr dirty="0"/>
          </a:p>
          <a:p>
            <a:pPr marL="914411">
              <a:buAutoNum type="alphaLcPeriod"/>
            </a:pPr>
            <a:r>
              <a:rPr lang="en" dirty="0"/>
              <a:t>Get the characters from index 2 to index 4</a:t>
            </a:r>
            <a:endParaRPr dirty="0"/>
          </a:p>
          <a:p>
            <a:pPr marL="914411">
              <a:buAutoNum type="alphaLcPeriod"/>
            </a:pPr>
            <a:r>
              <a:rPr lang="en" dirty="0"/>
              <a:t>In the same line, convert the string to upper case and replace the character “l” with the character “s”</a:t>
            </a:r>
            <a:endParaRPr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Define variable name with your name. Define variable age with your age. Define variable txt with the string “My name is {} and I am {} years old. Use the format() method to place the correct variables into the placeholders</a:t>
            </a:r>
            <a:endParaRPr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ctrTitle"/>
          </p:nvPr>
        </p:nvSpPr>
        <p:spPr>
          <a:xfrm>
            <a:off x="1858705" y="1822832"/>
            <a:ext cx="5361300" cy="1448100"/>
          </a:xfrm>
          <a:prstGeom prst="rect">
            <a:avLst/>
          </a:prstGeom>
        </p:spPr>
        <p:txBody>
          <a:bodyPr spcFirstLastPara="1" wrap="square" lIns="91426" tIns="91426" rIns="91426" bIns="91426" anchor="ctr" anchorCtr="0">
            <a:normAutofit/>
          </a:bodyPr>
          <a:lstStyle/>
          <a:p>
            <a:r>
              <a:rPr lang="en-US" dirty="0"/>
              <a:t>Variables Review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02622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Review:  Naming</a:t>
            </a:r>
            <a:endParaRPr dirty="0"/>
          </a:p>
        </p:txBody>
      </p:sp>
      <p:sp>
        <p:nvSpPr>
          <p:cNvPr id="248" name="Google Shape;248;p3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 algn="l" rtl="0"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dirty="0" err="1"/>
              <a:t>myVariableName</a:t>
            </a:r>
            <a:endParaRPr lang="en-US" dirty="0"/>
          </a:p>
          <a:p>
            <a:pPr marL="114300" lvl="0" indent="0" algn="l" rtl="0"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lang="en-US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 err="1"/>
              <a:t>MyVariableName</a:t>
            </a:r>
            <a:endParaRPr lang="en-US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dirty="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 err="1"/>
              <a:t>my_variable_name</a:t>
            </a:r>
            <a:endParaRPr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121A043-27B9-50B2-C05B-A8EF51413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431800"/>
            <a:ext cx="76454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89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6" tIns="91426" rIns="91426" bIns="91426" anchor="ctr" anchorCtr="0">
            <a:normAutofit/>
          </a:bodyPr>
          <a:lstStyle/>
          <a:p>
            <a:r>
              <a:rPr lang="en-US" dirty="0"/>
              <a:t>Sentences and Strings</a:t>
            </a:r>
            <a:endParaRPr dirty="0"/>
          </a:p>
        </p:txBody>
      </p:sp>
      <p:sp>
        <p:nvSpPr>
          <p:cNvPr id="254" name="Google Shape;254;p36"/>
          <p:cNvSpPr txBox="1">
            <a:spLocks noGrp="1"/>
          </p:cNvSpPr>
          <p:nvPr>
            <p:ph type="body" idx="1"/>
          </p:nvPr>
        </p:nvSpPr>
        <p:spPr>
          <a:xfrm>
            <a:off x="819151" y="1990725"/>
            <a:ext cx="4711258" cy="2448000"/>
          </a:xfrm>
          <a:prstGeom prst="rect">
            <a:avLst/>
          </a:prstGeom>
        </p:spPr>
        <p:txBody>
          <a:bodyPr spcFirstLastPara="1" wrap="square" lIns="91426" tIns="91426" rIns="91426" bIns="91426" anchor="t" anchorCtr="0">
            <a:normAutofit/>
          </a:bodyPr>
          <a:lstStyle/>
          <a:p>
            <a:pPr marL="0" indent="0">
              <a:buNone/>
            </a:pPr>
            <a:r>
              <a:rPr lang="en-US" dirty="0"/>
              <a:t>What is a sentence made of?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are words made of?</a:t>
            </a:r>
          </a:p>
        </p:txBody>
      </p:sp>
      <p:pic>
        <p:nvPicPr>
          <p:cNvPr id="3074" name="Picture 2" descr="Great Words for New 2 Word Combination Brandable Domains - DN Playbook">
            <a:extLst>
              <a:ext uri="{FF2B5EF4-FFF2-40B4-BE49-F238E27FC236}">
                <a16:creationId xmlns:a16="http://schemas.microsoft.com/office/drawing/2014/main" id="{10188747-3FD2-BFD3-7A72-DF2741274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23551" y="1610177"/>
            <a:ext cx="2078045" cy="138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ooden letter 2.3 Wooden magnetic alphabet letters abc | Etsy">
            <a:extLst>
              <a:ext uri="{FF2B5EF4-FFF2-40B4-BE49-F238E27FC236}">
                <a16:creationId xmlns:a16="http://schemas.microsoft.com/office/drawing/2014/main" id="{04D5ECCF-29B0-4E7D-8693-66913EE09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7126" y="3118868"/>
            <a:ext cx="2384823" cy="15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5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6" tIns="91426" rIns="91426" bIns="91426" anchor="ctr" anchorCtr="0">
            <a:normAutofit/>
          </a:bodyPr>
          <a:lstStyle/>
          <a:p>
            <a:r>
              <a:rPr lang="en-US" dirty="0"/>
              <a:t>Sentences and Strings</a:t>
            </a:r>
            <a:endParaRPr dirty="0"/>
          </a:p>
        </p:txBody>
      </p:sp>
      <p:sp>
        <p:nvSpPr>
          <p:cNvPr id="254" name="Google Shape;254;p36"/>
          <p:cNvSpPr txBox="1">
            <a:spLocks noGrp="1"/>
          </p:cNvSpPr>
          <p:nvPr>
            <p:ph type="body" idx="1"/>
          </p:nvPr>
        </p:nvSpPr>
        <p:spPr>
          <a:xfrm>
            <a:off x="819150" y="1990724"/>
            <a:ext cx="7884764" cy="2835547"/>
          </a:xfrm>
          <a:prstGeom prst="rect">
            <a:avLst/>
          </a:prstGeom>
        </p:spPr>
        <p:txBody>
          <a:bodyPr spcFirstLastPara="1" wrap="square" lIns="91426" tIns="91426" rIns="91426" bIns="91426" anchor="t" anchorCtr="0">
            <a:normAutofit/>
          </a:bodyPr>
          <a:lstStyle/>
          <a:p>
            <a:pPr marL="285750" indent="-285750"/>
            <a:r>
              <a:rPr lang="en-US" dirty="0"/>
              <a:t>Composed of a set of symbols		alphabet, punctuation</a:t>
            </a:r>
          </a:p>
          <a:p>
            <a:pPr marL="0" indent="0">
              <a:buNone/>
            </a:pPr>
            <a:endParaRPr lang="en-US" dirty="0"/>
          </a:p>
          <a:p>
            <a:pPr marL="285750" indent="-285750"/>
            <a:r>
              <a:rPr lang="en-US" dirty="0"/>
              <a:t>Also allows empty space			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‘This is a sentence!’</a:t>
            </a:r>
          </a:p>
          <a:p>
            <a:pPr marL="0" indent="0">
              <a:buNone/>
            </a:pPr>
            <a:r>
              <a:rPr lang="en-US" dirty="0"/>
              <a:t>					  or “enter” key - 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‘\n’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85750" indent="-285750"/>
            <a:r>
              <a:rPr lang="en-US" dirty="0"/>
              <a:t>Order matters				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‘ate’ </a:t>
            </a:r>
            <a:r>
              <a:rPr lang="en-US" dirty="0"/>
              <a:t>vs. 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‘tea’</a:t>
            </a:r>
          </a:p>
        </p:txBody>
      </p:sp>
    </p:spTree>
    <p:extLst>
      <p:ext uri="{BB962C8B-B14F-4D97-AF65-F5344CB8AC3E}">
        <p14:creationId xmlns:p14="http://schemas.microsoft.com/office/powerpoint/2010/main" val="3889399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6" tIns="91426" rIns="91426" bIns="91426" anchor="ctr" anchorCtr="0">
            <a:normAutofit/>
          </a:bodyPr>
          <a:lstStyle/>
          <a:p>
            <a:r>
              <a:rPr lang="en-US" dirty="0"/>
              <a:t>Terminology</a:t>
            </a:r>
            <a:endParaRPr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D7F56DBD-E2D6-2ABB-D126-EF3A254CAC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9150" y="1550700"/>
            <a:ext cx="5859900" cy="91635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2">
                    <a:lumMod val="10000"/>
                  </a:schemeClr>
                </a:solidFill>
              </a:rPr>
              <a:t>String</a:t>
            </a:r>
          </a:p>
        </p:txBody>
      </p:sp>
      <p:sp>
        <p:nvSpPr>
          <p:cNvPr id="254" name="Google Shape;254;p36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6021736" cy="2095500"/>
          </a:xfrm>
          <a:prstGeom prst="rect">
            <a:avLst/>
          </a:prstGeom>
        </p:spPr>
        <p:txBody>
          <a:bodyPr spcFirstLastPara="1" wrap="square" lIns="91426" tIns="91426" rIns="91426" bIns="91426" anchor="t" anchorCtr="0">
            <a:normAutofit/>
          </a:bodyPr>
          <a:lstStyle/>
          <a:p>
            <a:pPr marL="0" indent="0">
              <a:buNone/>
            </a:pPr>
            <a:r>
              <a:rPr lang="en-US" dirty="0"/>
              <a:t>An ordered series of characters or symbols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Strings are the basis for computer science challenges like natural language processing (NLP) and computational genetics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ex. Siri, ChatGPT, </a:t>
            </a:r>
            <a:r>
              <a:rPr lang="en-US" dirty="0" err="1"/>
              <a:t>DigitizeMyDocs</a:t>
            </a:r>
            <a:r>
              <a:rPr lang="en-US" dirty="0"/>
              <a:t> (Ryan’s old team)</a:t>
            </a:r>
          </a:p>
        </p:txBody>
      </p:sp>
      <p:pic>
        <p:nvPicPr>
          <p:cNvPr id="37890" name="Picture 2" descr="Hey Siri, read me the news - iPhone J.D.">
            <a:extLst>
              <a:ext uri="{FF2B5EF4-FFF2-40B4-BE49-F238E27FC236}">
                <a16:creationId xmlns:a16="http://schemas.microsoft.com/office/drawing/2014/main" id="{3F6E2AA7-086E-3718-5E80-DA9ED1041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0886" y="615226"/>
            <a:ext cx="1966186" cy="391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162948"/>
      </p:ext>
    </p:extLst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39DC78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39DC78"/>
      </a:accent3>
      <a:accent4>
        <a:srgbClr val="14F597"/>
      </a:accent4>
      <a:accent5>
        <a:srgbClr val="3D4594"/>
      </a:accent5>
      <a:accent6>
        <a:srgbClr val="999999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John Deere Masterslide">
  <a:themeElements>
    <a:clrScheme name="JD_VIS_Colors_7_8_2017 1">
      <a:dk1>
        <a:srgbClr val="000000"/>
      </a:dk1>
      <a:lt1>
        <a:srgbClr val="FFFFFF"/>
      </a:lt1>
      <a:dk2>
        <a:srgbClr val="BAB796"/>
      </a:dk2>
      <a:lt2>
        <a:srgbClr val="D9DBC3"/>
      </a:lt2>
      <a:accent1>
        <a:srgbClr val="FFDE00"/>
      </a:accent1>
      <a:accent2>
        <a:srgbClr val="367C2B"/>
      </a:accent2>
      <a:accent3>
        <a:srgbClr val="19581D"/>
      </a:accent3>
      <a:accent4>
        <a:srgbClr val="A3AE57"/>
      </a:accent4>
      <a:accent5>
        <a:srgbClr val="695B37"/>
      </a:accent5>
      <a:accent6>
        <a:srgbClr val="F1A800"/>
      </a:accent6>
      <a:hlink>
        <a:srgbClr val="367C2B"/>
      </a:hlink>
      <a:folHlink>
        <a:srgbClr val="666666"/>
      </a:folHlink>
    </a:clrScheme>
    <a:fontScheme name="jd_ppt_blackyellow_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  <a:effectLst/>
      </a:spPr>
      <a:bodyPr rot="0" spcFirstLastPara="0" vertOverflow="overflow" horzOverflow="overflow" vert="horz" wrap="square" lIns="228600" tIns="118872" rIns="228600" bIns="118872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0000"/>
          </a:lnSpc>
          <a:spcAft>
            <a:spcPts val="900"/>
          </a:spcAft>
          <a:defRPr sz="2000" b="0" spc="40" dirty="0" smtClean="0">
            <a:solidFill>
              <a:srgbClr val="000000"/>
            </a:solidFill>
            <a:latin typeface="Arial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Aft>
            <a:spcPts val="900"/>
          </a:spcAft>
          <a:defRPr sz="2000" b="0" spc="40" dirty="0" err="1" smtClean="0">
            <a:solidFill>
              <a:srgbClr val="000000"/>
            </a:solidFill>
            <a:latin typeface="Arial" charset="0"/>
          </a:defRPr>
        </a:defPPr>
      </a:lstStyle>
    </a:txDef>
  </a:objectDefaults>
  <a:extraClrSchemeLst>
    <a:extraClrScheme>
      <a:clrScheme name="jd_ppt_blackyellow_template 1">
        <a:dk1>
          <a:srgbClr val="000000"/>
        </a:dk1>
        <a:lt1>
          <a:srgbClr val="FFFFFF"/>
        </a:lt1>
        <a:dk2>
          <a:srgbClr val="367C2B"/>
        </a:dk2>
        <a:lt2>
          <a:srgbClr val="CCCCCC"/>
        </a:lt2>
        <a:accent1>
          <a:srgbClr val="367C2B"/>
        </a:accent1>
        <a:accent2>
          <a:srgbClr val="FFDE00"/>
        </a:accent2>
        <a:accent3>
          <a:srgbClr val="FFFFFF"/>
        </a:accent3>
        <a:accent4>
          <a:srgbClr val="000000"/>
        </a:accent4>
        <a:accent5>
          <a:srgbClr val="AEBFAC"/>
        </a:accent5>
        <a:accent6>
          <a:srgbClr val="E7C900"/>
        </a:accent6>
        <a:hlink>
          <a:srgbClr val="367C2B"/>
        </a:hlink>
        <a:folHlink>
          <a:srgbClr val="367C2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_Widescreen_GY_Basic" id="{8EA3E25E-F45A-5545-A9E0-0AA21164DF64}" vid="{31348C0D-EE08-8746-B15D-4735207F9E92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B99D064FC649489D5797F3963C003B" ma:contentTypeVersion="14" ma:contentTypeDescription="Create a new document." ma:contentTypeScope="" ma:versionID="f835a31e46d3490b43f15052d64a3b80">
  <xsd:schema xmlns:xsd="http://www.w3.org/2001/XMLSchema" xmlns:xs="http://www.w3.org/2001/XMLSchema" xmlns:p="http://schemas.microsoft.com/office/2006/metadata/properties" xmlns:ns2="8f51d552-e251-4190-9897-b37fe91e6ed1" xmlns:ns3="b2e76878-4e93-4e3d-9ff8-024ebcf8b910" targetNamespace="http://schemas.microsoft.com/office/2006/metadata/properties" ma:root="true" ma:fieldsID="71cfcbfffa9c65994d5c137ec0ddcac4" ns2:_="" ns3:_="">
    <xsd:import namespace="8f51d552-e251-4190-9897-b37fe91e6ed1"/>
    <xsd:import namespace="b2e76878-4e93-4e3d-9ff8-024ebcf8b9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51d552-e251-4190-9897-b37fe91e6ed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47bfce6e-1b76-4ad8-a418-d83338899b1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e76878-4e93-4e3d-9ff8-024ebcf8b91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fa360955-181e-4251-915b-a303312e882b}" ma:internalName="TaxCatchAll" ma:showField="CatchAllData" ma:web="b2e76878-4e93-4e3d-9ff8-024ebcf8b91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2e76878-4e93-4e3d-9ff8-024ebcf8b910" xsi:nil="true"/>
    <lcf76f155ced4ddcb4097134ff3c332f xmlns="8f51d552-e251-4190-9897-b37fe91e6ed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211BB66-1C8F-4179-92D7-CA28385BCE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f51d552-e251-4190-9897-b37fe91e6ed1"/>
    <ds:schemaRef ds:uri="b2e76878-4e93-4e3d-9ff8-024ebcf8b91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89ABEF-14E5-4334-A9AD-C9D6570ED2A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3FD8B7-A9A9-45D6-9E15-A2B7FE12023D}">
  <ds:schemaRefs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terms/"/>
    <ds:schemaRef ds:uri="http://purl.org/dc/elements/1.1/"/>
    <ds:schemaRef ds:uri="8f51d552-e251-4190-9897-b37fe91e6ed1"/>
    <ds:schemaRef ds:uri="http://schemas.microsoft.com/office/2006/documentManagement/types"/>
    <ds:schemaRef ds:uri="http://schemas.openxmlformats.org/package/2006/metadata/core-properties"/>
    <ds:schemaRef ds:uri="b2e76878-4e93-4e3d-9ff8-024ebcf8b910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1000</TotalTime>
  <Words>1902</Words>
  <Application>Microsoft Macintosh PowerPoint</Application>
  <PresentationFormat>On-screen Show (16:9)</PresentationFormat>
  <Paragraphs>346</Paragraphs>
  <Slides>65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75" baseType="lpstr">
      <vt:lpstr>Arial</vt:lpstr>
      <vt:lpstr>Cascadia Mono</vt:lpstr>
      <vt:lpstr>Calibri</vt:lpstr>
      <vt:lpstr>Arial</vt:lpstr>
      <vt:lpstr>Google Sans</vt:lpstr>
      <vt:lpstr>Nunito</vt:lpstr>
      <vt:lpstr>Verdana</vt:lpstr>
      <vt:lpstr>.AppleSystemUIFont</vt:lpstr>
      <vt:lpstr>Shift</vt:lpstr>
      <vt:lpstr>John Deere Masterslide</vt:lpstr>
      <vt:lpstr>PowerPoint Presentation</vt:lpstr>
      <vt:lpstr>PowerPoint Presentation</vt:lpstr>
      <vt:lpstr>str = “Strings”</vt:lpstr>
      <vt:lpstr>Learning Objectives: Strings</vt:lpstr>
      <vt:lpstr>Initializing string variables</vt:lpstr>
      <vt:lpstr>Exercise 1</vt:lpstr>
      <vt:lpstr>Sentences and Strings</vt:lpstr>
      <vt:lpstr>Sentences and Strings</vt:lpstr>
      <vt:lpstr>Terminology</vt:lpstr>
      <vt:lpstr>Whiteboard Exercise</vt:lpstr>
      <vt:lpstr>Whiteboard Exercise</vt:lpstr>
      <vt:lpstr>Terminology</vt:lpstr>
      <vt:lpstr>Real Life Indices</vt:lpstr>
      <vt:lpstr>Individual String Facts</vt:lpstr>
      <vt:lpstr>Individual String Facts</vt:lpstr>
      <vt:lpstr>Terminology</vt:lpstr>
      <vt:lpstr>secretString Exercise</vt:lpstr>
      <vt:lpstr>N O I C E job</vt:lpstr>
      <vt:lpstr>What if I only want a certain part of a string?</vt:lpstr>
      <vt:lpstr>Terminology</vt:lpstr>
      <vt:lpstr>Terminology</vt:lpstr>
      <vt:lpstr>Exercise 3</vt:lpstr>
      <vt:lpstr>What if there’s an easier way?</vt:lpstr>
      <vt:lpstr>Introducing Slices</vt:lpstr>
      <vt:lpstr>string[ start : stop ]</vt:lpstr>
      <vt:lpstr>Exercise 3b</vt:lpstr>
      <vt:lpstr>N O I C E job</vt:lpstr>
      <vt:lpstr>Translating Slice Syntax</vt:lpstr>
      <vt:lpstr>Slices Save Time</vt:lpstr>
      <vt:lpstr>More Slice Stuff</vt:lpstr>
      <vt:lpstr>Negative Indices Explained</vt:lpstr>
      <vt:lpstr>Negative Indices Explained</vt:lpstr>
      <vt:lpstr>Programming Terminology</vt:lpstr>
      <vt:lpstr>N O I C E job</vt:lpstr>
      <vt:lpstr>String Methods</vt:lpstr>
      <vt:lpstr>String Methods</vt:lpstr>
      <vt:lpstr>Terminology</vt:lpstr>
      <vt:lpstr>String.method(parameters)</vt:lpstr>
      <vt:lpstr>Exercise 5</vt:lpstr>
      <vt:lpstr>N O I C E job</vt:lpstr>
      <vt:lpstr>Terminology</vt:lpstr>
      <vt:lpstr>Terminology</vt:lpstr>
      <vt:lpstr>Terminology</vt:lpstr>
      <vt:lpstr>Terminology</vt:lpstr>
      <vt:lpstr>Terminology</vt:lpstr>
      <vt:lpstr>Terminology</vt:lpstr>
      <vt:lpstr>Terminology</vt:lpstr>
      <vt:lpstr>Split</vt:lpstr>
      <vt:lpstr>Terminology</vt:lpstr>
      <vt:lpstr>Join</vt:lpstr>
      <vt:lpstr>Replace</vt:lpstr>
      <vt:lpstr>Formatting</vt:lpstr>
      <vt:lpstr>Easier Formatting</vt:lpstr>
      <vt:lpstr>Learning Objectives: Strings</vt:lpstr>
      <vt:lpstr>Terminology Summary</vt:lpstr>
      <vt:lpstr>Terminology Summary</vt:lpstr>
      <vt:lpstr>N O I C E job</vt:lpstr>
      <vt:lpstr>PowerPoint Presentation</vt:lpstr>
      <vt:lpstr>PowerPoint Presentation</vt:lpstr>
      <vt:lpstr>Exercise</vt:lpstr>
      <vt:lpstr>Exercises</vt:lpstr>
      <vt:lpstr>Exercise</vt:lpstr>
      <vt:lpstr>Exercises – Review</vt:lpstr>
      <vt:lpstr>Variables Review</vt:lpstr>
      <vt:lpstr>Review:  Naming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</dc:title>
  <cp:lastModifiedBy>Ryan McDaniel</cp:lastModifiedBy>
  <cp:revision>11</cp:revision>
  <dcterms:modified xsi:type="dcterms:W3CDTF">2024-10-29T15:01:58Z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0x01010059B99D064FC649489D5797F3963C003B</vt:lpwstr>
  </property>
  <property fmtid="{D5CDD505-2E9C-101B-9397-08002B2CF9AE}" pid="3" name="MediaServiceImageTags">
    <vt:lpwstr/>
  </property>
  <property fmtid="{D5CDD505-2E9C-101B-9397-08002B2CF9AE}" pid="4" name="MSIP_Label_029374dd-2437-4816-8d63-bf9cc1b578e5_Enabled">
    <vt:lpwstr>true</vt:lpwstr>
  </property>
  <property fmtid="{D5CDD505-2E9C-101B-9397-08002B2CF9AE}" pid="5" name="MSIP_Label_029374dd-2437-4816-8d63-bf9cc1b578e5_SetDate">
    <vt:lpwstr>2024-10-29T02:11:12Z</vt:lpwstr>
  </property>
  <property fmtid="{D5CDD505-2E9C-101B-9397-08002B2CF9AE}" pid="6" name="MSIP_Label_029374dd-2437-4816-8d63-bf9cc1b578e5_Method">
    <vt:lpwstr>Privileged</vt:lpwstr>
  </property>
  <property fmtid="{D5CDD505-2E9C-101B-9397-08002B2CF9AE}" pid="7" name="MSIP_Label_029374dd-2437-4816-8d63-bf9cc1b578e5_Name">
    <vt:lpwstr>Public</vt:lpwstr>
  </property>
  <property fmtid="{D5CDD505-2E9C-101B-9397-08002B2CF9AE}" pid="8" name="MSIP_Label_029374dd-2437-4816-8d63-bf9cc1b578e5_SiteId">
    <vt:lpwstr>39b03722-b836-496a-85ec-850f0957ca6b</vt:lpwstr>
  </property>
  <property fmtid="{D5CDD505-2E9C-101B-9397-08002B2CF9AE}" pid="9" name="MSIP_Label_029374dd-2437-4816-8d63-bf9cc1b578e5_ActionId">
    <vt:lpwstr>5697c1bb-cac9-4b55-b699-5866d01b5a73</vt:lpwstr>
  </property>
  <property fmtid="{D5CDD505-2E9C-101B-9397-08002B2CF9AE}" pid="10" name="MSIP_Label_029374dd-2437-4816-8d63-bf9cc1b578e5_ContentBits">
    <vt:lpwstr>2</vt:lpwstr>
  </property>
  <property fmtid="{D5CDD505-2E9C-101B-9397-08002B2CF9AE}" pid="11" name="ClassificationContentMarkingFooterLocations">
    <vt:lpwstr>Shift:2\John Deere Masterslide:3</vt:lpwstr>
  </property>
  <property fmtid="{D5CDD505-2E9C-101B-9397-08002B2CF9AE}" pid="12" name="ClassificationContentMarkingFooterText">
    <vt:lpwstr>Public</vt:lpwstr>
  </property>
</Properties>
</file>